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80CB-4450-1D54-E482-C9F868E8B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3A8AC-C9DA-FB69-C030-2C0C5AB5C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85D80-48A4-ADA0-2601-B6164CD4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A254-144C-4CB9-ACFB-E5BE5CEA855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1D8C-BD3F-94EE-EC43-8BB6955A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570D1-013E-7E4C-DF81-D7C8DF6B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FF7F-9CF1-422C-AD08-9F3364B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6C1F-3551-E646-A164-E528B60E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B87CB-472F-9830-7DBB-07D367A85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3EFCA-9927-EBA4-56D4-269032DC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A254-144C-4CB9-ACFB-E5BE5CEA855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B028F-34DA-A3C9-DAA9-B95F1E41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FDD95-23FD-4AD5-1195-C8F9F547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FF7F-9CF1-422C-AD08-9F3364B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B6EBDC-DE22-FE77-5A45-7E9040CBE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56D1B-28F0-884B-527B-FBE66019B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1D6D2-D5E8-D844-851F-5D44A015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A254-144C-4CB9-ACFB-E5BE5CEA855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38D1D-A2AF-2579-93C6-2C2CF846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F49EF-1D73-227E-05C2-3EB198DC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FF7F-9CF1-422C-AD08-9F3364B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277D-3534-8817-4894-3A3F9040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836A4-0B4D-0405-B3CD-D16163874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7CF12-63BD-7A74-E8EB-9E874537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A254-144C-4CB9-ACFB-E5BE5CEA855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1DBF-F679-18D4-C2AB-E12A21B5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39861-F75B-4660-D55B-F519886D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FF7F-9CF1-422C-AD08-9F3364B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4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CC4F-67FE-8DAA-1A58-7DCD6A4F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EC7BB-8917-6C5A-A5BC-0296F7D74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D888F-4140-1858-90A1-73C95820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A254-144C-4CB9-ACFB-E5BE5CEA855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06A58-393A-53F0-77FB-8BFDE3E9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50621-DA88-1C0D-E47E-8ED34FF1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FF7F-9CF1-422C-AD08-9F3364B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7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5257-84AE-1FC7-B5EA-0ED6DD2A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120DC-F5A2-F671-07D3-6082BA7E0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93FBD-F6D5-3FE1-979B-47619DD9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5E636-5E7D-3DA2-82EB-B0273A9F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A254-144C-4CB9-ACFB-E5BE5CEA855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2E28C-6DC7-DDA6-A01D-A5B66655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17C69-619A-0F8F-D764-CF46F274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FF7F-9CF1-422C-AD08-9F3364B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E8196-F47B-0ACD-FC64-D6E29F38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D6753-AECB-FE73-F8AF-BDF751D1C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898AE-41B2-EA4C-2350-7A70A3121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77494-454D-F459-962E-CD8258E3F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81B23-7F61-3F7F-412B-A7C8113E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374AD-CF0F-3FF4-544A-21115CFA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A254-144C-4CB9-ACFB-E5BE5CEA855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32F5C-2449-1AB7-D329-1970484B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A0BA2A-2173-9FAB-8F50-0797B550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FF7F-9CF1-422C-AD08-9F3364B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3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ACD1-6181-53C9-44C9-91ADD317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E4759-7ED1-73F4-A8DC-D2BB0A92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A254-144C-4CB9-ACFB-E5BE5CEA855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029DB-A7EC-2971-5123-F37DEC95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5B9DD-6E22-5438-691C-CA7DA28F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FF7F-9CF1-422C-AD08-9F3364B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69F03-B8F5-4E54-62F5-7BE8EF70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A254-144C-4CB9-ACFB-E5BE5CEA855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C9ED37-8A08-8BB7-95C8-2E2C7ABB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75839-250A-2AD3-6DEA-276103C7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FF7F-9CF1-422C-AD08-9F3364B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8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FBA0-BA3A-BE92-CFA4-C23C1683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9F39-1848-3A02-E434-BFCFAC6C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18CD2-C2F3-CB60-17AD-1C72F241E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FF58D-574F-7F90-F83C-DFD1B51BA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A254-144C-4CB9-ACFB-E5BE5CEA855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2F5AB-4476-DB5F-1B0B-430F6CA4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BBB2B-BF3A-C783-8673-9D0A2EDB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FF7F-9CF1-422C-AD08-9F3364B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2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520E-5D0B-4323-DCB6-DD01CFF5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69273C-AAAA-2342-28FE-C3B8D427E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A9CD5-BDEF-008A-543C-EF6091719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C9CC8-CDDE-1165-4E88-78D8DF9B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A254-144C-4CB9-ACFB-E5BE5CEA855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FB487-91E5-16CC-15D0-104EDAD3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C322B-47BB-699C-DAB8-FDBF4743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FF7F-9CF1-422C-AD08-9F3364B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7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F17DF-8E5D-6320-B0A0-3C80BA3B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192C3-34AF-A4DF-B80D-A569859F0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5D389-4B48-ED02-0661-5A466CDF6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A254-144C-4CB9-ACFB-E5BE5CEA855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6106A-C1C1-C240-7CAF-0B741781C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2287E-8701-4571-CE03-0267343AA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FF7F-9CF1-422C-AD08-9F3364BC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3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AF02-C6EB-891A-0CC0-0B04B6148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F8A64-E3AB-0B1A-C81E-D948309A59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9875AC-CE3E-7170-1EAB-50133ACC866A}"/>
              </a:ext>
            </a:extLst>
          </p:cNvPr>
          <p:cNvSpPr txBox="1">
            <a:spLocks/>
          </p:cNvSpPr>
          <p:nvPr/>
        </p:nvSpPr>
        <p:spPr>
          <a:xfrm>
            <a:off x="2226561" y="200183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cap="small" dirty="0">
                <a:latin typeface="Arial" panose="020B0604020202020204" pitchFamily="34" charset="0"/>
                <a:cs typeface="Arial" panose="020B0604020202020204" pitchFamily="34" charset="0"/>
              </a:rPr>
              <a:t>Introduction to Prevention </a:t>
            </a:r>
            <a:br>
              <a:rPr lang="en-US" sz="4400" b="1" cap="sm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cap="small" dirty="0">
                <a:latin typeface="Arial" panose="020B0604020202020204" pitchFamily="34" charset="0"/>
                <a:cs typeface="Arial" panose="020B0604020202020204" pitchFamily="34" charset="0"/>
              </a:rPr>
              <a:t>Outreach Specialist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BD0F4E-E2BA-0133-16BA-36BF4ADC13CE}"/>
              </a:ext>
            </a:extLst>
          </p:cNvPr>
          <p:cNvSpPr txBox="1">
            <a:spLocks/>
          </p:cNvSpPr>
          <p:nvPr/>
        </p:nvSpPr>
        <p:spPr>
          <a:xfrm>
            <a:off x="2905277" y="3993501"/>
            <a:ext cx="8534400" cy="162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AUX-MEES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F28D7C-1237-96DB-41B5-D12E9061D3B5}"/>
              </a:ext>
            </a:extLst>
          </p:cNvPr>
          <p:cNvCxnSpPr>
            <a:cxnSpLocks/>
          </p:cNvCxnSpPr>
          <p:nvPr/>
        </p:nvCxnSpPr>
        <p:spPr>
          <a:xfrm>
            <a:off x="3614055" y="3713717"/>
            <a:ext cx="7634517" cy="0"/>
          </a:xfrm>
          <a:prstGeom prst="line">
            <a:avLst/>
          </a:prstGeom>
          <a:ln w="31750" cap="rnd" cmpd="sng">
            <a:solidFill>
              <a:schemeClr val="accent1"/>
            </a:solidFill>
            <a:beve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4D61501-2333-9AF5-A646-9C24D62AD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4" y="2457455"/>
            <a:ext cx="2529262" cy="25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7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7ACF96-22F9-5FCB-A3E6-D63619AF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98D8D-F396-E815-D95F-E29FD4A92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880C610F-989B-1A05-4F3D-02CC038870E6}"/>
              </a:ext>
            </a:extLst>
          </p:cNvPr>
          <p:cNvSpPr txBox="1">
            <a:spLocks/>
          </p:cNvSpPr>
          <p:nvPr/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What Sorts of Pollution Issues?</a:t>
            </a: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3C0AAC0B-87A0-264E-C627-A7CA24FAAF91}"/>
              </a:ext>
            </a:extLst>
          </p:cNvPr>
          <p:cNvSpPr txBox="1">
            <a:spLocks/>
          </p:cNvSpPr>
          <p:nvPr/>
        </p:nvSpPr>
        <p:spPr>
          <a:xfrm>
            <a:off x="812801" y="2134795"/>
            <a:ext cx="4978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Water quality parameters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Pollution and pollution mitigation terms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Marine Sanitation Devices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Garbage dumping restrictions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National Response Center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Approaching marine mammals</a:t>
            </a:r>
            <a:endParaRPr kumimoji="0" lang="en-US" sz="24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D8DEEE50-A4A1-D97B-FBD2-CB73938B2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34795"/>
            <a:ext cx="4899991" cy="3123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67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A7419-A3A7-4CDD-FC8D-9A2E898F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0C2774-3085-7300-3EF6-9C63AA7A2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160A036E-5A03-93C2-20A0-B86B654390E5}"/>
              </a:ext>
            </a:extLst>
          </p:cNvPr>
          <p:cNvSpPr txBox="1">
            <a:spLocks/>
          </p:cNvSpPr>
          <p:nvPr/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Knowledge of Laws and Regulations</a:t>
            </a: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82D1E867-CD03-6521-FD55-3E03413EE37E}"/>
              </a:ext>
            </a:extLst>
          </p:cNvPr>
          <p:cNvSpPr txBox="1">
            <a:spLocks/>
          </p:cNvSpPr>
          <p:nvPr/>
        </p:nvSpPr>
        <p:spPr>
          <a:xfrm>
            <a:off x="728825" y="1590869"/>
            <a:ext cx="10906449" cy="5038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CERCLA </a:t>
            </a:r>
            <a:r>
              <a:rPr kumimoji="0" lang="en-US" sz="20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(Comprehensive Environmental Response, Compensation, and Liability Act, or Superfund)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CWA </a:t>
            </a:r>
            <a:r>
              <a:rPr kumimoji="0" lang="en-US" sz="20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(Clean Water Act)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ESA </a:t>
            </a:r>
            <a:r>
              <a:rPr kumimoji="0" lang="en-US" sz="20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(Endangered Species Act)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FWPCA </a:t>
            </a:r>
            <a:r>
              <a:rPr kumimoji="0" lang="en-US" sz="20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(Federal Water Pollution Control Act)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MARPOL </a:t>
            </a:r>
            <a:r>
              <a:rPr kumimoji="0" lang="en-US" sz="20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(International Convention for the Prevention of Pollution from Ships)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MMPA </a:t>
            </a:r>
            <a:r>
              <a:rPr kumimoji="0" lang="en-US" sz="20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(Marine Mammal Protection Act)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MPPRCA </a:t>
            </a:r>
            <a:r>
              <a:rPr kumimoji="0" lang="en-US" sz="20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(Marine Plastic Pollution Research and Control Act)</a:t>
            </a:r>
            <a:endParaRPr kumimoji="0" lang="en-US" sz="2800" b="0" i="0" u="none" strike="noStrike" kern="1200" cap="none" spc="3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NANPCA </a:t>
            </a:r>
            <a:r>
              <a:rPr kumimoji="0" lang="en-US" sz="20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(Non-indigenous Aquatic Nuisance Prevention and Control Act)</a:t>
            </a:r>
            <a:endParaRPr kumimoji="0" lang="en-US" sz="20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58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203B0-8405-3C01-6EB6-0DC08A2E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1553C-F609-9247-A293-0F80FD6F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8195A5DE-CF14-B50A-0641-568598CBEDF3}"/>
              </a:ext>
            </a:extLst>
          </p:cNvPr>
          <p:cNvSpPr txBox="1">
            <a:spLocks/>
          </p:cNvSpPr>
          <p:nvPr/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The Coast Guard’s Role in Preventing Pollution</a:t>
            </a: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90901F1-B76E-6BEE-763D-65F6463F7962}"/>
              </a:ext>
            </a:extLst>
          </p:cNvPr>
          <p:cNvSpPr txBox="1">
            <a:spLocks/>
          </p:cNvSpPr>
          <p:nvPr/>
        </p:nvSpPr>
        <p:spPr>
          <a:xfrm>
            <a:off x="812800" y="2122004"/>
            <a:ext cx="559297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Basic element in prevention, preparedness, response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Ocean Steward, Ocean Guardian, and Ocean Protection strategic plans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Coast Guard and Auxiliary roles in hazardous materials response</a:t>
            </a:r>
            <a:endParaRPr kumimoji="0" lang="en-US" sz="28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81692B-2AD5-5BE3-BB1D-240EF5B248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3" r="26398" b="-1"/>
          <a:stretch/>
        </p:blipFill>
        <p:spPr>
          <a:xfrm>
            <a:off x="6549887" y="2122004"/>
            <a:ext cx="4978400" cy="3642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7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95CCF3-01DE-87E8-5641-29E935BA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0FB9F-0582-F985-0DB4-FE731327E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8E154380-1732-0BE4-77C6-6C80C0881B81}"/>
              </a:ext>
            </a:extLst>
          </p:cNvPr>
          <p:cNvSpPr txBox="1">
            <a:spLocks/>
          </p:cNvSpPr>
          <p:nvPr/>
        </p:nvSpPr>
        <p:spPr>
          <a:xfrm>
            <a:off x="508000" y="284577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America’s Waterway Watch</a:t>
            </a: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250F1994-3565-B8DE-F94A-CB00DE3A6FD9}"/>
              </a:ext>
            </a:extLst>
          </p:cNvPr>
          <p:cNvSpPr txBox="1">
            <a:spLocks/>
          </p:cNvSpPr>
          <p:nvPr/>
        </p:nvSpPr>
        <p:spPr>
          <a:xfrm>
            <a:off x="6686879" y="2378075"/>
            <a:ext cx="4978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Why AWW was created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Purpose of AWW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are suspicious behaviors?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Where is suspicious activity reported?</a:t>
            </a:r>
          </a:p>
        </p:txBody>
      </p:sp>
      <p:pic>
        <p:nvPicPr>
          <p:cNvPr id="1026" name="Picture 2" descr="America's Waterway Watch - Wikipedia">
            <a:extLst>
              <a:ext uri="{FF2B5EF4-FFF2-40B4-BE49-F238E27FC236}">
                <a16:creationId xmlns:a16="http://schemas.microsoft.com/office/drawing/2014/main" id="{C59AA8ED-A19C-AB3B-900D-76013D80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84" y="1856788"/>
            <a:ext cx="438912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5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DE6998-7F28-58BD-295F-CAA4CED6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AFCC6-46C1-F5F4-5C06-5D9335EDB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2084EDC4-C950-F22F-19C8-6A43882721B2}"/>
              </a:ext>
            </a:extLst>
          </p:cNvPr>
          <p:cNvSpPr txBox="1">
            <a:spLocks/>
          </p:cNvSpPr>
          <p:nvPr/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Maritime Transportation Security Act</a:t>
            </a: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88EECDAD-A1AF-C568-06AE-618549C4BC19}"/>
              </a:ext>
            </a:extLst>
          </p:cNvPr>
          <p:cNvSpPr txBox="1">
            <a:spLocks/>
          </p:cNvSpPr>
          <p:nvPr/>
        </p:nvSpPr>
        <p:spPr>
          <a:xfrm>
            <a:off x="642775" y="2428806"/>
            <a:ext cx="10736425" cy="4333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7488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Definitions</a:t>
            </a:r>
          </a:p>
          <a:p>
            <a:pPr marL="1487488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How this relates to AWW</a:t>
            </a:r>
          </a:p>
          <a:p>
            <a:pPr marL="1487488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Various regulations relating to MTSA</a:t>
            </a:r>
          </a:p>
          <a:p>
            <a:pPr marL="1487488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Goal of MTSA</a:t>
            </a:r>
            <a:endParaRPr kumimoji="0" lang="en-US" sz="36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36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04FA1B-E01F-4788-60C0-1662BB9F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9B1E8-17F2-D062-BBF9-FB0BEFD7E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4569AB14-9315-CA83-0793-2329044C97D5}"/>
              </a:ext>
            </a:extLst>
          </p:cNvPr>
          <p:cNvSpPr txBox="1">
            <a:spLocks/>
          </p:cNvSpPr>
          <p:nvPr/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Practical Applications</a:t>
            </a: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9A19DF74-9BB8-201A-BE9C-A18CD5918EF7}"/>
              </a:ext>
            </a:extLst>
          </p:cNvPr>
          <p:cNvSpPr txBox="1">
            <a:spLocks/>
          </p:cNvSpPr>
          <p:nvPr/>
        </p:nvSpPr>
        <p:spPr>
          <a:xfrm>
            <a:off x="705497" y="1679510"/>
            <a:ext cx="11041743" cy="4870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 and present at least two marine environmental training sessions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Good Mate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Sea Partners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Clean Marina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Aquatic Nuisance Species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 and present at least two AWW public education training sessions</a:t>
            </a:r>
            <a:endParaRPr kumimoji="0" lang="en-US" sz="28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292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04FA1B-E01F-4788-60C0-1662BB9F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9B1E8-17F2-D062-BBF9-FB0BEFD7E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2" name="Title 12">
            <a:extLst>
              <a:ext uri="{FF2B5EF4-FFF2-40B4-BE49-F238E27FC236}">
                <a16:creationId xmlns:a16="http://schemas.microsoft.com/office/drawing/2014/main" id="{F9F69E01-EA4D-039E-FF08-5E09F011FCAC}"/>
              </a:ext>
            </a:extLst>
          </p:cNvPr>
          <p:cNvSpPr txBox="1">
            <a:spLocks/>
          </p:cNvSpPr>
          <p:nvPr/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Practical Applications</a:t>
            </a: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B76276EE-C5F8-2DFD-6E5D-E26830986872}"/>
              </a:ext>
            </a:extLst>
          </p:cNvPr>
          <p:cNvSpPr txBox="1">
            <a:spLocks/>
          </p:cNvSpPr>
          <p:nvPr/>
        </p:nvSpPr>
        <p:spPr>
          <a:xfrm>
            <a:off x="437141" y="1987420"/>
            <a:ext cx="11041743" cy="4870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Participate in, or otherwise support, a shoreline debris cleanup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Alternatively, visit a local marina to identify Best Management Practices and address the environmental impacts of poor practices regarding fueling, sewage handling, potable water systems, vessel repair and safety — using a clean marina checklist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400" b="0" i="0" u="none" strike="noStrike" kern="1200" cap="none" spc="3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Participate in an America’s Waterway Watch booth at one of the following venues: boat show, public safety day or a marina safety event</a:t>
            </a:r>
            <a:endParaRPr kumimoji="0" lang="en-US" sz="24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079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04FA1B-E01F-4788-60C0-1662BB9F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9B1E8-17F2-D062-BBF9-FB0BEFD7E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2" name="Title 12">
            <a:extLst>
              <a:ext uri="{FF2B5EF4-FFF2-40B4-BE49-F238E27FC236}">
                <a16:creationId xmlns:a16="http://schemas.microsoft.com/office/drawing/2014/main" id="{CB10F828-D12B-6332-CD9A-79C5E36E6C9A}"/>
              </a:ext>
            </a:extLst>
          </p:cNvPr>
          <p:cNvSpPr txBox="1">
            <a:spLocks/>
          </p:cNvSpPr>
          <p:nvPr/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Okay, Now What?</a:t>
            </a: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3989691C-02A1-41EE-BB2E-E71963AB5C44}"/>
              </a:ext>
            </a:extLst>
          </p:cNvPr>
          <p:cNvSpPr txBox="1">
            <a:spLocks/>
          </p:cNvSpPr>
          <p:nvPr/>
        </p:nvSpPr>
        <p:spPr>
          <a:xfrm>
            <a:off x="733488" y="2425959"/>
            <a:ext cx="11041743" cy="369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547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When the PQS is completed: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Contact your DSO-MS to schedule an oral board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After passing the oral board, send entire package to DSO-MS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DSO-MS will review package for completeness and forward to DIRAUX for the AUX-MEES Letter of Designation</a:t>
            </a:r>
            <a:endParaRPr kumimoji="0" lang="en-US" sz="28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512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04FA1B-E01F-4788-60C0-1662BB9F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9B1E8-17F2-D062-BBF9-FB0BEFD7E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2" name="Title 12">
            <a:extLst>
              <a:ext uri="{FF2B5EF4-FFF2-40B4-BE49-F238E27FC236}">
                <a16:creationId xmlns:a16="http://schemas.microsoft.com/office/drawing/2014/main" id="{CFE35CE4-8BC7-CECA-6896-CEDF8223AB8F}"/>
              </a:ext>
            </a:extLst>
          </p:cNvPr>
          <p:cNvSpPr txBox="1">
            <a:spLocks/>
          </p:cNvSpPr>
          <p:nvPr/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Questions?</a:t>
            </a: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5705FFB2-98EC-B050-6037-31BF6743E432}"/>
              </a:ext>
            </a:extLst>
          </p:cNvPr>
          <p:cNvSpPr txBox="1">
            <a:spLocks/>
          </p:cNvSpPr>
          <p:nvPr/>
        </p:nvSpPr>
        <p:spPr>
          <a:xfrm>
            <a:off x="685297" y="1881687"/>
            <a:ext cx="6833639" cy="3890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Contact your MS staff chain of leadership first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District policies may vary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they can’t answer your question, go to the Prevention Directorate’s website, then select “Contact Us/ Prevention Question?” from the menu items at left</a:t>
            </a:r>
            <a:endParaRPr kumimoji="0" lang="en-US" sz="28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47765D4-E0F6-C660-2B71-1682D09BB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33" y="1046753"/>
            <a:ext cx="5168348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9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2DA4604-0AFD-437D-9336-5177E661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DA39E2D-D2E3-FF50-F056-E55C9274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12" name="Title 12">
            <a:extLst>
              <a:ext uri="{FF2B5EF4-FFF2-40B4-BE49-F238E27FC236}">
                <a16:creationId xmlns:a16="http://schemas.microsoft.com/office/drawing/2014/main" id="{9F21EEFF-D0A3-39AC-F7A7-30ACCF8DC875}"/>
              </a:ext>
            </a:extLst>
          </p:cNvPr>
          <p:cNvSpPr txBox="1">
            <a:spLocks/>
          </p:cNvSpPr>
          <p:nvPr/>
        </p:nvSpPr>
        <p:spPr>
          <a:xfrm>
            <a:off x="854788" y="158005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62762D86-6D84-6B50-D0C8-358BB5C63F76}"/>
              </a:ext>
            </a:extLst>
          </p:cNvPr>
          <p:cNvSpPr txBox="1">
            <a:spLocks/>
          </p:cNvSpPr>
          <p:nvPr/>
        </p:nvSpPr>
        <p:spPr>
          <a:xfrm>
            <a:off x="812800" y="1505068"/>
            <a:ext cx="10126133" cy="48360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5470"/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The Auxiliary Prevention Outreach Specialist (AUX-MEES) is one of the Letters of Designation (LODs) in the Marine Safety Device program</a:t>
            </a:r>
          </a:p>
          <a:p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To obtain the Marine Safety Training Ribbon (MSTR), all educational requirements for the Marine Safety Device plus one Letter of Designation must be earned </a:t>
            </a:r>
          </a:p>
          <a:p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To obtain the Marine Safety Device, four Letters of Designation must be earned</a:t>
            </a:r>
          </a:p>
          <a:p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</a:rPr>
              <a:t> AUX-MEES and AUX-MSAM are Auxiliary-specific and do not require task sign-off nor certification by Active Duty</a:t>
            </a:r>
            <a:endParaRPr lang="en-US" dirty="0"/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C6AA4B7E-1B86-EB50-B6D9-97C4B8593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46" y="3638146"/>
            <a:ext cx="1019387" cy="274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414226-24AC-C35D-B2DC-030E802704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22" y="4370020"/>
            <a:ext cx="2042337" cy="6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6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A27EF50-24DE-CBCA-534C-EB47E5A8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B10D7B-353E-3207-35AB-A8E56984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8E891D6D-CCFD-CE0C-362F-DDC4C885C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356" y="476776"/>
            <a:ext cx="4510271" cy="59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2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36F2D-F529-812A-BC7C-92167264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DF3B5-5607-8256-977D-2CD88FFF7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E5549086-A2BC-603E-684E-FAE41306F505}"/>
              </a:ext>
            </a:extLst>
          </p:cNvPr>
          <p:cNvSpPr txBox="1">
            <a:spLocks/>
          </p:cNvSpPr>
          <p:nvPr/>
        </p:nvSpPr>
        <p:spPr>
          <a:xfrm>
            <a:off x="77304" y="185186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Why Should I Obtain This Qualification</a:t>
            </a:r>
            <a:r>
              <a:rPr kumimoji="0" lang="en-US" sz="3600" b="1" i="0" u="none" strike="noStrike" kern="1200" cap="all" spc="5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?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31D6CAC1-6B1B-5894-FD95-916F01630A0D}"/>
              </a:ext>
            </a:extLst>
          </p:cNvPr>
          <p:cNvSpPr txBox="1">
            <a:spLocks/>
          </p:cNvSpPr>
          <p:nvPr/>
        </p:nvSpPr>
        <p:spPr>
          <a:xfrm>
            <a:off x="812799" y="1600200"/>
            <a:ext cx="10947423" cy="4758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547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Have you ever been asked, or wondered yourself…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Why can’t the Coast Guard just clean-up that oil spill?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Can’t I just pour Dawn</a:t>
            </a:r>
            <a:r>
              <a:rPr kumimoji="0" lang="en-US" sz="2000" b="0" i="0" u="none" strike="noStrike" kern="1200" cap="none" spc="3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®</a:t>
            </a: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on a gas spill to clean it up?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Why are estuaries considered sensitive areas?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How long does it take for diapers to break down?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What is MARSEC and what do those numbers mean?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How do I report an oil spill?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What is MMPA?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What is CERCLA? </a:t>
            </a:r>
          </a:p>
          <a:p>
            <a:pPr marL="0" marR="1547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All of these questions — and more — are covered in the qualification</a:t>
            </a:r>
            <a:endParaRPr kumimoji="0" lang="en-US" sz="28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82932C2-06DB-BC60-B794-7A4DDFD3A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87" y="1910037"/>
            <a:ext cx="3753036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BEEEA1-03EC-1DD5-E353-FB7CDD32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CE582-BA6B-D924-A09C-F683D1694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20EAA2D8-7FE7-EA6D-81D3-39867D38AABE}"/>
              </a:ext>
            </a:extLst>
          </p:cNvPr>
          <p:cNvSpPr txBox="1">
            <a:spLocks/>
          </p:cNvSpPr>
          <p:nvPr/>
        </p:nvSpPr>
        <p:spPr>
          <a:xfrm>
            <a:off x="812800" y="555171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Must I Have this Qualification to Report Marine Safety Hours</a:t>
            </a:r>
            <a:r>
              <a:rPr kumimoji="0" lang="en-US" sz="3600" b="1" i="0" u="none" strike="noStrike" kern="1200" cap="all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?</a:t>
            </a:r>
            <a:endParaRPr kumimoji="0" lang="en-US" sz="3600" b="1" i="0" u="none" strike="noStrike" kern="1200" cap="all" spc="5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4558852-40B6-5EEB-2430-1904B2ED1B68}"/>
              </a:ext>
            </a:extLst>
          </p:cNvPr>
          <p:cNvSpPr txBox="1">
            <a:spLocks/>
          </p:cNvSpPr>
          <p:nvPr/>
        </p:nvSpPr>
        <p:spPr>
          <a:xfrm>
            <a:off x="864119" y="2188029"/>
            <a:ext cx="10566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547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short answer is — </a:t>
            </a:r>
            <a:r>
              <a:rPr kumimoji="0" lang="en-US" sz="2800" b="1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NO</a:t>
            </a:r>
            <a:r>
              <a:rPr kumimoji="0" lang="en-US" sz="28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1547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1547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purpose of this qualification is to ensure that you have the background and knowledge to make presentations regarding marine environmental issues and/or America’s Waterway Watch, and to answer questions from the public — or fellow Auxiliarists —    in an informed and articulate manner.</a:t>
            </a:r>
            <a:endParaRPr kumimoji="0" lang="en-US" sz="28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0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D7090F-C7A8-9135-203E-A9F1F822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14BDF-BACC-866F-256F-86B682A49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F428B980-7BED-C128-92D4-6CC903983AC1}"/>
              </a:ext>
            </a:extLst>
          </p:cNvPr>
          <p:cNvSpPr txBox="1">
            <a:spLocks/>
          </p:cNvSpPr>
          <p:nvPr/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Who Can Be A Verifying Officer?</a:t>
            </a: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1325A5B-5A95-A580-8966-7C0B6197B929}"/>
              </a:ext>
            </a:extLst>
          </p:cNvPr>
          <p:cNvSpPr txBox="1">
            <a:spLocks/>
          </p:cNvSpPr>
          <p:nvPr/>
        </p:nvSpPr>
        <p:spPr>
          <a:xfrm>
            <a:off x="864119" y="2188029"/>
            <a:ext cx="10566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 Auxiliarist who holds the AUX-MEES qualification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Someone appointed by the person who issues the Letter of Designation (in this case your DIRAUX)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 Active Duty or Reservist who holds the Coast Guard EK qualification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Note: Some DIRAUXs require that all verifying officers be approved prior to signing</a:t>
            </a:r>
            <a:endParaRPr kumimoji="0" lang="en-US" sz="28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00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7FFC0F-AA37-B7D6-6DE8-B569D452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15B26-0FD7-3400-6890-BBF9B6556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D96CC4E3-8A9C-7CF3-4DCB-83285AF2DD35}"/>
              </a:ext>
            </a:extLst>
          </p:cNvPr>
          <p:cNvSpPr txBox="1">
            <a:spLocks/>
          </p:cNvSpPr>
          <p:nvPr/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Prerequisites</a:t>
            </a: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2416041E-1995-91EC-EE2D-8A023E113D39}"/>
              </a:ext>
            </a:extLst>
          </p:cNvPr>
          <p:cNvSpPr txBox="1">
            <a:spLocks/>
          </p:cNvSpPr>
          <p:nvPr/>
        </p:nvSpPr>
        <p:spPr>
          <a:xfrm>
            <a:off x="864119" y="2188029"/>
            <a:ext cx="10566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Completion of three online courses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IMSEP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Good Mate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FEMA-EMI  IS-5.A:  An Introduction to Hazardous Materials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Hold Auxiliary IT qualification or complete CG Instructor Development course</a:t>
            </a:r>
            <a:endParaRPr kumimoji="0" lang="en-US" sz="28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12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89A01F-9FF8-8F4C-46C3-AA8D50A6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401FF-A201-17CD-07DA-0ABFD8236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9C19F8A4-B128-3AFE-DD9A-BAE9D6FD88BF}"/>
              </a:ext>
            </a:extLst>
          </p:cNvPr>
          <p:cNvSpPr txBox="1">
            <a:spLocks/>
          </p:cNvSpPr>
          <p:nvPr/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What’s Covered?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74D72558-49A3-1861-6FD8-C85D2C87E8D5}"/>
              </a:ext>
            </a:extLst>
          </p:cNvPr>
          <p:cNvSpPr txBox="1">
            <a:spLocks/>
          </p:cNvSpPr>
          <p:nvPr/>
        </p:nvSpPr>
        <p:spPr>
          <a:xfrm>
            <a:off x="864119" y="2188029"/>
            <a:ext cx="10566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Knowledge of pollution issues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Knowledge of laws and regulations and the Coast Guard’s role in pollution prevention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Maritime Transportation Security Act (MTSA)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America’s Waterway Watch (AWW)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Practical Application</a:t>
            </a:r>
            <a:endParaRPr kumimoji="0" lang="en-US" sz="28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52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5618F2-5CA0-D78B-A5E2-776A566A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252B7-E641-4B4A-A083-706323C2E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nature">
            <a:extLst>
              <a:ext uri="{FF2B5EF4-FFF2-40B4-BE49-F238E27FC236}">
                <a16:creationId xmlns:a16="http://schemas.microsoft.com/office/drawing/2014/main" id="{549594D8-2847-C5A3-3CD1-E588C5F4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glow rad="25400">
              <a:schemeClr val="accent1">
                <a:alpha val="40000"/>
              </a:schemeClr>
            </a:glow>
          </a:effectLst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71FBE121-CCBF-4B0F-766F-07C10BD5DD0C}"/>
              </a:ext>
            </a:extLst>
          </p:cNvPr>
          <p:cNvSpPr txBox="1">
            <a:spLocks/>
          </p:cNvSpPr>
          <p:nvPr/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What Sorts of Pollution Issues?</a:t>
            </a:r>
            <a:endParaRPr kumimoji="0" lang="en-US" sz="3600" b="1" i="0" u="none" strike="noStrike" kern="1200" cap="none" spc="5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59B2B1DD-3B24-01A5-905B-3B85E2D4C4D8}"/>
              </a:ext>
            </a:extLst>
          </p:cNvPr>
          <p:cNvSpPr txBox="1">
            <a:spLocks/>
          </p:cNvSpPr>
          <p:nvPr/>
        </p:nvSpPr>
        <p:spPr>
          <a:xfrm>
            <a:off x="852555" y="1808922"/>
            <a:ext cx="6169439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1547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Pollution sources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Point and non-point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to contain or reduce man-made sources</a:t>
            </a:r>
          </a:p>
          <a:p>
            <a:pPr marL="342900" marR="1547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44546A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Marine/Aquatic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Estuaries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Effects of excessive vegetation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Aquatic nuisance species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Ghost fishing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Wetlands</a:t>
            </a:r>
          </a:p>
          <a:p>
            <a:pPr marL="742950" marR="1547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4546A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3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Watersheds</a:t>
            </a:r>
            <a:endParaRPr kumimoji="0" lang="en-US" sz="2200" b="0" i="0" u="none" strike="noStrike" kern="1200" cap="none" spc="3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2" descr="entangled-sea-turtle | The ocean update">
            <a:extLst>
              <a:ext uri="{FF2B5EF4-FFF2-40B4-BE49-F238E27FC236}">
                <a16:creationId xmlns:a16="http://schemas.microsoft.com/office/drawing/2014/main" id="{691F2B4C-D005-88B6-6FDD-539753BDE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r="25257" b="-1"/>
          <a:stretch/>
        </p:blipFill>
        <p:spPr bwMode="auto">
          <a:xfrm>
            <a:off x="7268547" y="2143042"/>
            <a:ext cx="4016829" cy="332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5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7A4A0D3-8718-4301-A57E-0F0FE0CA9995}" vid="{44522723-D15A-42CB-A52F-0F5B504C7B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 Ocean</Template>
  <TotalTime>65</TotalTime>
  <Words>786</Words>
  <Application>Microsoft Office PowerPoint</Application>
  <PresentationFormat>Widescreen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 Brennan</dc:creator>
  <cp:lastModifiedBy>Thom Brennan</cp:lastModifiedBy>
  <cp:revision>25</cp:revision>
  <dcterms:created xsi:type="dcterms:W3CDTF">2022-09-21T19:35:42Z</dcterms:created>
  <dcterms:modified xsi:type="dcterms:W3CDTF">2022-09-26T19:15:56Z</dcterms:modified>
</cp:coreProperties>
</file>