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57" r:id="rId3"/>
    <p:sldId id="262" r:id="rId4"/>
    <p:sldId id="259" r:id="rId5"/>
    <p:sldId id="260" r:id="rId6"/>
    <p:sldId id="269" r:id="rId7"/>
    <p:sldId id="264" r:id="rId8"/>
    <p:sldId id="265" r:id="rId9"/>
    <p:sldId id="263" r:id="rId10"/>
    <p:sldId id="270" r:id="rId11"/>
    <p:sldId id="258" r:id="rId12"/>
    <p:sldId id="271"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48" autoAdjust="0"/>
    <p:restoredTop sz="94660"/>
  </p:normalViewPr>
  <p:slideViewPr>
    <p:cSldViewPr snapToGrid="0">
      <p:cViewPr varScale="1">
        <p:scale>
          <a:sx n="82" d="100"/>
          <a:sy n="82" d="100"/>
        </p:scale>
        <p:origin x="10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97974B-93F9-AF49-85A0-5250DF94E7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8D3ABD5-6572-B24E-BE28-DFF072B1CD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7D72C5-0107-C249-9EB1-AB724462B022}" type="datetimeFigureOut">
              <a:rPr lang="en-US" smtClean="0"/>
              <a:t>1/26/2022</a:t>
            </a:fld>
            <a:endParaRPr lang="en-US"/>
          </a:p>
        </p:txBody>
      </p:sp>
      <p:sp>
        <p:nvSpPr>
          <p:cNvPr id="4" name="Footer Placeholder 3">
            <a:extLst>
              <a:ext uri="{FF2B5EF4-FFF2-40B4-BE49-F238E27FC236}">
                <a16:creationId xmlns:a16="http://schemas.microsoft.com/office/drawing/2014/main" id="{F9A921EA-5E3A-A548-8AD6-B4E9B79FC7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2E7E8C-510A-C748-9EDF-02595F70B3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2CB7D1-B9B8-EE48-BF3F-D22D6F57E84F}" type="slidenum">
              <a:rPr lang="en-US" smtClean="0"/>
              <a:t>‹#›</a:t>
            </a:fld>
            <a:endParaRPr lang="en-US"/>
          </a:p>
        </p:txBody>
      </p:sp>
    </p:spTree>
    <p:extLst>
      <p:ext uri="{BB962C8B-B14F-4D97-AF65-F5344CB8AC3E}">
        <p14:creationId xmlns:p14="http://schemas.microsoft.com/office/powerpoint/2010/main" val="5669066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C0E8C-5E2C-460F-B5D8-667D81C1EF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A7D1C4-8E0E-48C7-918B-D37C9EB7E2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51C139-1A21-41A9-89E1-6E88CB4E242B}"/>
              </a:ext>
            </a:extLst>
          </p:cNvPr>
          <p:cNvSpPr>
            <a:spLocks noGrp="1"/>
          </p:cNvSpPr>
          <p:nvPr>
            <p:ph type="dt" sz="half" idx="10"/>
          </p:nvPr>
        </p:nvSpPr>
        <p:spPr/>
        <p:txBody>
          <a:bodyPr/>
          <a:lstStyle/>
          <a:p>
            <a:fld id="{EA7DE8C8-F098-4A0D-8D61-1B958133F524}" type="datetimeFigureOut">
              <a:rPr lang="en-US" smtClean="0"/>
              <a:t>1/26/2022</a:t>
            </a:fld>
            <a:endParaRPr lang="en-US" dirty="0"/>
          </a:p>
        </p:txBody>
      </p:sp>
      <p:sp>
        <p:nvSpPr>
          <p:cNvPr id="5" name="Footer Placeholder 4">
            <a:extLst>
              <a:ext uri="{FF2B5EF4-FFF2-40B4-BE49-F238E27FC236}">
                <a16:creationId xmlns:a16="http://schemas.microsoft.com/office/drawing/2014/main" id="{147B654C-0035-4A70-A270-4608E14D86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25B836-C95F-4BB1-A35C-60210CC37206}"/>
              </a:ext>
            </a:extLst>
          </p:cNvPr>
          <p:cNvSpPr>
            <a:spLocks noGrp="1"/>
          </p:cNvSpPr>
          <p:nvPr>
            <p:ph type="sldNum" sz="quarter" idx="12"/>
          </p:nvPr>
        </p:nvSpPr>
        <p:spPr/>
        <p:txBody>
          <a:bodyPr/>
          <a:lstStyle/>
          <a:p>
            <a:fld id="{E0B8875E-CC0D-4DD5-92A1-126875469673}" type="slidenum">
              <a:rPr lang="en-US" smtClean="0"/>
              <a:t>‹#›</a:t>
            </a:fld>
            <a:endParaRPr lang="en-US" dirty="0"/>
          </a:p>
        </p:txBody>
      </p:sp>
    </p:spTree>
    <p:extLst>
      <p:ext uri="{BB962C8B-B14F-4D97-AF65-F5344CB8AC3E}">
        <p14:creationId xmlns:p14="http://schemas.microsoft.com/office/powerpoint/2010/main" val="49365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E06D3-D862-4F87-A124-6C06517FBA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82CA7C-5B05-4674-ABA6-7EB2119271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56E00-9821-4575-9228-6602E1E1AD1C}"/>
              </a:ext>
            </a:extLst>
          </p:cNvPr>
          <p:cNvSpPr>
            <a:spLocks noGrp="1"/>
          </p:cNvSpPr>
          <p:nvPr>
            <p:ph type="dt" sz="half" idx="10"/>
          </p:nvPr>
        </p:nvSpPr>
        <p:spPr/>
        <p:txBody>
          <a:bodyPr/>
          <a:lstStyle/>
          <a:p>
            <a:fld id="{EA7DE8C8-F098-4A0D-8D61-1B958133F524}" type="datetimeFigureOut">
              <a:rPr lang="en-US" smtClean="0"/>
              <a:t>1/26/2022</a:t>
            </a:fld>
            <a:endParaRPr lang="en-US" dirty="0"/>
          </a:p>
        </p:txBody>
      </p:sp>
      <p:sp>
        <p:nvSpPr>
          <p:cNvPr id="5" name="Footer Placeholder 4">
            <a:extLst>
              <a:ext uri="{FF2B5EF4-FFF2-40B4-BE49-F238E27FC236}">
                <a16:creationId xmlns:a16="http://schemas.microsoft.com/office/drawing/2014/main" id="{51EA1946-7AEF-4522-8F7F-D89776C218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32D6BF-0980-40C8-9BE0-861B3C33820B}"/>
              </a:ext>
            </a:extLst>
          </p:cNvPr>
          <p:cNvSpPr>
            <a:spLocks noGrp="1"/>
          </p:cNvSpPr>
          <p:nvPr>
            <p:ph type="sldNum" sz="quarter" idx="12"/>
          </p:nvPr>
        </p:nvSpPr>
        <p:spPr/>
        <p:txBody>
          <a:bodyPr/>
          <a:lstStyle/>
          <a:p>
            <a:fld id="{E0B8875E-CC0D-4DD5-92A1-126875469673}" type="slidenum">
              <a:rPr lang="en-US" smtClean="0"/>
              <a:t>‹#›</a:t>
            </a:fld>
            <a:endParaRPr lang="en-US" dirty="0"/>
          </a:p>
        </p:txBody>
      </p:sp>
    </p:spTree>
    <p:extLst>
      <p:ext uri="{BB962C8B-B14F-4D97-AF65-F5344CB8AC3E}">
        <p14:creationId xmlns:p14="http://schemas.microsoft.com/office/powerpoint/2010/main" val="392272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66448B-B3FB-437C-B89F-2BAEAF8B42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7522B1-FFDF-4AAD-AF53-D847353FAF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5737E8-9734-460A-8ADE-B0388A8E3922}"/>
              </a:ext>
            </a:extLst>
          </p:cNvPr>
          <p:cNvSpPr>
            <a:spLocks noGrp="1"/>
          </p:cNvSpPr>
          <p:nvPr>
            <p:ph type="dt" sz="half" idx="10"/>
          </p:nvPr>
        </p:nvSpPr>
        <p:spPr/>
        <p:txBody>
          <a:bodyPr/>
          <a:lstStyle/>
          <a:p>
            <a:fld id="{EA7DE8C8-F098-4A0D-8D61-1B958133F524}" type="datetimeFigureOut">
              <a:rPr lang="en-US" smtClean="0"/>
              <a:t>1/26/2022</a:t>
            </a:fld>
            <a:endParaRPr lang="en-US" dirty="0"/>
          </a:p>
        </p:txBody>
      </p:sp>
      <p:sp>
        <p:nvSpPr>
          <p:cNvPr id="5" name="Footer Placeholder 4">
            <a:extLst>
              <a:ext uri="{FF2B5EF4-FFF2-40B4-BE49-F238E27FC236}">
                <a16:creationId xmlns:a16="http://schemas.microsoft.com/office/drawing/2014/main" id="{08110D58-3439-4B25-A33D-DF31C76D31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A26447-8CC8-4A64-A797-9F81D0DA1CAC}"/>
              </a:ext>
            </a:extLst>
          </p:cNvPr>
          <p:cNvSpPr>
            <a:spLocks noGrp="1"/>
          </p:cNvSpPr>
          <p:nvPr>
            <p:ph type="sldNum" sz="quarter" idx="12"/>
          </p:nvPr>
        </p:nvSpPr>
        <p:spPr/>
        <p:txBody>
          <a:bodyPr/>
          <a:lstStyle/>
          <a:p>
            <a:fld id="{E0B8875E-CC0D-4DD5-92A1-126875469673}" type="slidenum">
              <a:rPr lang="en-US" smtClean="0"/>
              <a:t>‹#›</a:t>
            </a:fld>
            <a:endParaRPr lang="en-US" dirty="0"/>
          </a:p>
        </p:txBody>
      </p:sp>
    </p:spTree>
    <p:extLst>
      <p:ext uri="{BB962C8B-B14F-4D97-AF65-F5344CB8AC3E}">
        <p14:creationId xmlns:p14="http://schemas.microsoft.com/office/powerpoint/2010/main" val="135002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1354A-FF1C-4971-A286-1698EB3717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0BF00D-46CE-4711-A195-8E1F231A29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8EE7C-9EB6-4863-BEE7-741C5646B146}"/>
              </a:ext>
            </a:extLst>
          </p:cNvPr>
          <p:cNvSpPr>
            <a:spLocks noGrp="1"/>
          </p:cNvSpPr>
          <p:nvPr>
            <p:ph type="dt" sz="half" idx="10"/>
          </p:nvPr>
        </p:nvSpPr>
        <p:spPr/>
        <p:txBody>
          <a:bodyPr/>
          <a:lstStyle/>
          <a:p>
            <a:fld id="{EA7DE8C8-F098-4A0D-8D61-1B958133F524}" type="datetimeFigureOut">
              <a:rPr lang="en-US" smtClean="0"/>
              <a:t>1/26/2022</a:t>
            </a:fld>
            <a:endParaRPr lang="en-US" dirty="0"/>
          </a:p>
        </p:txBody>
      </p:sp>
      <p:sp>
        <p:nvSpPr>
          <p:cNvPr id="5" name="Footer Placeholder 4">
            <a:extLst>
              <a:ext uri="{FF2B5EF4-FFF2-40B4-BE49-F238E27FC236}">
                <a16:creationId xmlns:a16="http://schemas.microsoft.com/office/drawing/2014/main" id="{8DB2C951-1F17-4C43-97B3-FBA3D562D5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98615E-1B30-4D9F-BD57-28C1ADA3CE6B}"/>
              </a:ext>
            </a:extLst>
          </p:cNvPr>
          <p:cNvSpPr>
            <a:spLocks noGrp="1"/>
          </p:cNvSpPr>
          <p:nvPr>
            <p:ph type="sldNum" sz="quarter" idx="12"/>
          </p:nvPr>
        </p:nvSpPr>
        <p:spPr/>
        <p:txBody>
          <a:bodyPr/>
          <a:lstStyle/>
          <a:p>
            <a:fld id="{E0B8875E-CC0D-4DD5-92A1-126875469673}" type="slidenum">
              <a:rPr lang="en-US" smtClean="0"/>
              <a:t>‹#›</a:t>
            </a:fld>
            <a:endParaRPr lang="en-US" dirty="0"/>
          </a:p>
        </p:txBody>
      </p:sp>
    </p:spTree>
    <p:extLst>
      <p:ext uri="{BB962C8B-B14F-4D97-AF65-F5344CB8AC3E}">
        <p14:creationId xmlns:p14="http://schemas.microsoft.com/office/powerpoint/2010/main" val="87363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0E613-E0D2-473B-BAFE-C5561ED8B7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EE594B-7BB9-4B96-95A2-864020C212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3164EE-0FB5-4CEC-A4BE-4DA8C0C7B3FC}"/>
              </a:ext>
            </a:extLst>
          </p:cNvPr>
          <p:cNvSpPr>
            <a:spLocks noGrp="1"/>
          </p:cNvSpPr>
          <p:nvPr>
            <p:ph type="dt" sz="half" idx="10"/>
          </p:nvPr>
        </p:nvSpPr>
        <p:spPr/>
        <p:txBody>
          <a:bodyPr/>
          <a:lstStyle/>
          <a:p>
            <a:fld id="{EA7DE8C8-F098-4A0D-8D61-1B958133F524}" type="datetimeFigureOut">
              <a:rPr lang="en-US" smtClean="0"/>
              <a:t>1/26/2022</a:t>
            </a:fld>
            <a:endParaRPr lang="en-US" dirty="0"/>
          </a:p>
        </p:txBody>
      </p:sp>
      <p:sp>
        <p:nvSpPr>
          <p:cNvPr id="5" name="Footer Placeholder 4">
            <a:extLst>
              <a:ext uri="{FF2B5EF4-FFF2-40B4-BE49-F238E27FC236}">
                <a16:creationId xmlns:a16="http://schemas.microsoft.com/office/drawing/2014/main" id="{63D61459-86C6-464B-A5FF-4B4A19D895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0F6ECC-57AE-438A-8944-5FDB3B351453}"/>
              </a:ext>
            </a:extLst>
          </p:cNvPr>
          <p:cNvSpPr>
            <a:spLocks noGrp="1"/>
          </p:cNvSpPr>
          <p:nvPr>
            <p:ph type="sldNum" sz="quarter" idx="12"/>
          </p:nvPr>
        </p:nvSpPr>
        <p:spPr/>
        <p:txBody>
          <a:bodyPr/>
          <a:lstStyle/>
          <a:p>
            <a:fld id="{E0B8875E-CC0D-4DD5-92A1-126875469673}" type="slidenum">
              <a:rPr lang="en-US" smtClean="0"/>
              <a:t>‹#›</a:t>
            </a:fld>
            <a:endParaRPr lang="en-US" dirty="0"/>
          </a:p>
        </p:txBody>
      </p:sp>
    </p:spTree>
    <p:extLst>
      <p:ext uri="{BB962C8B-B14F-4D97-AF65-F5344CB8AC3E}">
        <p14:creationId xmlns:p14="http://schemas.microsoft.com/office/powerpoint/2010/main" val="1033310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A552-A03D-47CA-A625-18AA31550D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6F9698-8FB4-42F7-B3BB-1C9063D1F0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CA0EB9-B98F-421F-9DC8-91C13AE897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B79504-4A49-45BB-8362-846FE658A05D}"/>
              </a:ext>
            </a:extLst>
          </p:cNvPr>
          <p:cNvSpPr>
            <a:spLocks noGrp="1"/>
          </p:cNvSpPr>
          <p:nvPr>
            <p:ph type="dt" sz="half" idx="10"/>
          </p:nvPr>
        </p:nvSpPr>
        <p:spPr/>
        <p:txBody>
          <a:bodyPr/>
          <a:lstStyle/>
          <a:p>
            <a:fld id="{EA7DE8C8-F098-4A0D-8D61-1B958133F524}" type="datetimeFigureOut">
              <a:rPr lang="en-US" smtClean="0"/>
              <a:t>1/26/2022</a:t>
            </a:fld>
            <a:endParaRPr lang="en-US" dirty="0"/>
          </a:p>
        </p:txBody>
      </p:sp>
      <p:sp>
        <p:nvSpPr>
          <p:cNvPr id="6" name="Footer Placeholder 5">
            <a:extLst>
              <a:ext uri="{FF2B5EF4-FFF2-40B4-BE49-F238E27FC236}">
                <a16:creationId xmlns:a16="http://schemas.microsoft.com/office/drawing/2014/main" id="{F4666ADB-9936-4369-8E25-8B7519943A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EDA42C-BF1B-4F70-950E-AA7992245847}"/>
              </a:ext>
            </a:extLst>
          </p:cNvPr>
          <p:cNvSpPr>
            <a:spLocks noGrp="1"/>
          </p:cNvSpPr>
          <p:nvPr>
            <p:ph type="sldNum" sz="quarter" idx="12"/>
          </p:nvPr>
        </p:nvSpPr>
        <p:spPr/>
        <p:txBody>
          <a:bodyPr/>
          <a:lstStyle/>
          <a:p>
            <a:fld id="{E0B8875E-CC0D-4DD5-92A1-126875469673}" type="slidenum">
              <a:rPr lang="en-US" smtClean="0"/>
              <a:t>‹#›</a:t>
            </a:fld>
            <a:endParaRPr lang="en-US" dirty="0"/>
          </a:p>
        </p:txBody>
      </p:sp>
    </p:spTree>
    <p:extLst>
      <p:ext uri="{BB962C8B-B14F-4D97-AF65-F5344CB8AC3E}">
        <p14:creationId xmlns:p14="http://schemas.microsoft.com/office/powerpoint/2010/main" val="23665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E5C8-CEEF-4AC8-BE71-AF418DC83E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53F23F-83FC-4404-BA04-15C4D1A2F1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BF1F4F-4952-4394-ACD7-851DE6CBC8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162336-D156-4C5B-A12C-0BD572BB99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61D55A-27EB-455D-BB75-22B5F98A49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5C1BB2-A114-4164-9672-A3B8DF98A7A8}"/>
              </a:ext>
            </a:extLst>
          </p:cNvPr>
          <p:cNvSpPr>
            <a:spLocks noGrp="1"/>
          </p:cNvSpPr>
          <p:nvPr>
            <p:ph type="dt" sz="half" idx="10"/>
          </p:nvPr>
        </p:nvSpPr>
        <p:spPr/>
        <p:txBody>
          <a:bodyPr/>
          <a:lstStyle/>
          <a:p>
            <a:fld id="{EA7DE8C8-F098-4A0D-8D61-1B958133F524}" type="datetimeFigureOut">
              <a:rPr lang="en-US" smtClean="0"/>
              <a:t>1/26/2022</a:t>
            </a:fld>
            <a:endParaRPr lang="en-US" dirty="0"/>
          </a:p>
        </p:txBody>
      </p:sp>
      <p:sp>
        <p:nvSpPr>
          <p:cNvPr id="8" name="Footer Placeholder 7">
            <a:extLst>
              <a:ext uri="{FF2B5EF4-FFF2-40B4-BE49-F238E27FC236}">
                <a16:creationId xmlns:a16="http://schemas.microsoft.com/office/drawing/2014/main" id="{246E9D07-523A-4F08-9E18-A0723DAC85A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45062B9-C59D-402F-899C-0FCA66EFF2CE}"/>
              </a:ext>
            </a:extLst>
          </p:cNvPr>
          <p:cNvSpPr>
            <a:spLocks noGrp="1"/>
          </p:cNvSpPr>
          <p:nvPr>
            <p:ph type="sldNum" sz="quarter" idx="12"/>
          </p:nvPr>
        </p:nvSpPr>
        <p:spPr/>
        <p:txBody>
          <a:bodyPr/>
          <a:lstStyle/>
          <a:p>
            <a:fld id="{E0B8875E-CC0D-4DD5-92A1-126875469673}" type="slidenum">
              <a:rPr lang="en-US" smtClean="0"/>
              <a:t>‹#›</a:t>
            </a:fld>
            <a:endParaRPr lang="en-US" dirty="0"/>
          </a:p>
        </p:txBody>
      </p:sp>
    </p:spTree>
    <p:extLst>
      <p:ext uri="{BB962C8B-B14F-4D97-AF65-F5344CB8AC3E}">
        <p14:creationId xmlns:p14="http://schemas.microsoft.com/office/powerpoint/2010/main" val="164571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B263-D273-4FC1-8E8E-D1F349946C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294DF2-2E03-42EB-A587-6A79E9141C5F}"/>
              </a:ext>
            </a:extLst>
          </p:cNvPr>
          <p:cNvSpPr>
            <a:spLocks noGrp="1"/>
          </p:cNvSpPr>
          <p:nvPr>
            <p:ph type="dt" sz="half" idx="10"/>
          </p:nvPr>
        </p:nvSpPr>
        <p:spPr/>
        <p:txBody>
          <a:bodyPr/>
          <a:lstStyle/>
          <a:p>
            <a:fld id="{EA7DE8C8-F098-4A0D-8D61-1B958133F524}" type="datetimeFigureOut">
              <a:rPr lang="en-US" smtClean="0"/>
              <a:t>1/26/2022</a:t>
            </a:fld>
            <a:endParaRPr lang="en-US" dirty="0"/>
          </a:p>
        </p:txBody>
      </p:sp>
      <p:sp>
        <p:nvSpPr>
          <p:cNvPr id="4" name="Footer Placeholder 3">
            <a:extLst>
              <a:ext uri="{FF2B5EF4-FFF2-40B4-BE49-F238E27FC236}">
                <a16:creationId xmlns:a16="http://schemas.microsoft.com/office/drawing/2014/main" id="{A84438E9-B150-4E92-A765-EBDFB24E033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97BE504-485C-4B86-938B-708802D033FF}"/>
              </a:ext>
            </a:extLst>
          </p:cNvPr>
          <p:cNvSpPr>
            <a:spLocks noGrp="1"/>
          </p:cNvSpPr>
          <p:nvPr>
            <p:ph type="sldNum" sz="quarter" idx="12"/>
          </p:nvPr>
        </p:nvSpPr>
        <p:spPr/>
        <p:txBody>
          <a:bodyPr/>
          <a:lstStyle/>
          <a:p>
            <a:fld id="{E0B8875E-CC0D-4DD5-92A1-126875469673}" type="slidenum">
              <a:rPr lang="en-US" smtClean="0"/>
              <a:t>‹#›</a:t>
            </a:fld>
            <a:endParaRPr lang="en-US" dirty="0"/>
          </a:p>
        </p:txBody>
      </p:sp>
    </p:spTree>
    <p:extLst>
      <p:ext uri="{BB962C8B-B14F-4D97-AF65-F5344CB8AC3E}">
        <p14:creationId xmlns:p14="http://schemas.microsoft.com/office/powerpoint/2010/main" val="38567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FA8E2F-3977-4B99-95C0-6788B98341B8}"/>
              </a:ext>
            </a:extLst>
          </p:cNvPr>
          <p:cNvSpPr>
            <a:spLocks noGrp="1"/>
          </p:cNvSpPr>
          <p:nvPr>
            <p:ph type="dt" sz="half" idx="10"/>
          </p:nvPr>
        </p:nvSpPr>
        <p:spPr/>
        <p:txBody>
          <a:bodyPr/>
          <a:lstStyle/>
          <a:p>
            <a:fld id="{EA7DE8C8-F098-4A0D-8D61-1B958133F524}" type="datetimeFigureOut">
              <a:rPr lang="en-US" smtClean="0"/>
              <a:t>1/26/2022</a:t>
            </a:fld>
            <a:endParaRPr lang="en-US" dirty="0"/>
          </a:p>
        </p:txBody>
      </p:sp>
      <p:sp>
        <p:nvSpPr>
          <p:cNvPr id="3" name="Footer Placeholder 2">
            <a:extLst>
              <a:ext uri="{FF2B5EF4-FFF2-40B4-BE49-F238E27FC236}">
                <a16:creationId xmlns:a16="http://schemas.microsoft.com/office/drawing/2014/main" id="{351E6912-A6D8-4134-9796-C3CCC507FDF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66BE8B-1DFD-4399-9416-9E7E4271BDA2}"/>
              </a:ext>
            </a:extLst>
          </p:cNvPr>
          <p:cNvSpPr>
            <a:spLocks noGrp="1"/>
          </p:cNvSpPr>
          <p:nvPr>
            <p:ph type="sldNum" sz="quarter" idx="12"/>
          </p:nvPr>
        </p:nvSpPr>
        <p:spPr/>
        <p:txBody>
          <a:bodyPr/>
          <a:lstStyle/>
          <a:p>
            <a:fld id="{E0B8875E-CC0D-4DD5-92A1-126875469673}" type="slidenum">
              <a:rPr lang="en-US" smtClean="0"/>
              <a:t>‹#›</a:t>
            </a:fld>
            <a:endParaRPr lang="en-US" dirty="0"/>
          </a:p>
        </p:txBody>
      </p:sp>
    </p:spTree>
    <p:extLst>
      <p:ext uri="{BB962C8B-B14F-4D97-AF65-F5344CB8AC3E}">
        <p14:creationId xmlns:p14="http://schemas.microsoft.com/office/powerpoint/2010/main" val="2674312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FD340-6D79-499D-B4F7-CC14A1AE56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BC531F-BD0F-42D0-936E-03A1CBD1E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C4A680-588F-4921-BF5B-FDF61A35B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A746A8-93E0-4DEF-B99A-A7715A297D7C}"/>
              </a:ext>
            </a:extLst>
          </p:cNvPr>
          <p:cNvSpPr>
            <a:spLocks noGrp="1"/>
          </p:cNvSpPr>
          <p:nvPr>
            <p:ph type="dt" sz="half" idx="10"/>
          </p:nvPr>
        </p:nvSpPr>
        <p:spPr/>
        <p:txBody>
          <a:bodyPr/>
          <a:lstStyle/>
          <a:p>
            <a:fld id="{EA7DE8C8-F098-4A0D-8D61-1B958133F524}" type="datetimeFigureOut">
              <a:rPr lang="en-US" smtClean="0"/>
              <a:t>1/26/2022</a:t>
            </a:fld>
            <a:endParaRPr lang="en-US" dirty="0"/>
          </a:p>
        </p:txBody>
      </p:sp>
      <p:sp>
        <p:nvSpPr>
          <p:cNvPr id="6" name="Footer Placeholder 5">
            <a:extLst>
              <a:ext uri="{FF2B5EF4-FFF2-40B4-BE49-F238E27FC236}">
                <a16:creationId xmlns:a16="http://schemas.microsoft.com/office/drawing/2014/main" id="{89B97373-8C9D-4D43-A917-07C887D140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8382FD-ABF6-46B3-9BF0-650681680DCF}"/>
              </a:ext>
            </a:extLst>
          </p:cNvPr>
          <p:cNvSpPr>
            <a:spLocks noGrp="1"/>
          </p:cNvSpPr>
          <p:nvPr>
            <p:ph type="sldNum" sz="quarter" idx="12"/>
          </p:nvPr>
        </p:nvSpPr>
        <p:spPr/>
        <p:txBody>
          <a:bodyPr/>
          <a:lstStyle/>
          <a:p>
            <a:fld id="{E0B8875E-CC0D-4DD5-92A1-126875469673}" type="slidenum">
              <a:rPr lang="en-US" smtClean="0"/>
              <a:t>‹#›</a:t>
            </a:fld>
            <a:endParaRPr lang="en-US" dirty="0"/>
          </a:p>
        </p:txBody>
      </p:sp>
    </p:spTree>
    <p:extLst>
      <p:ext uri="{BB962C8B-B14F-4D97-AF65-F5344CB8AC3E}">
        <p14:creationId xmlns:p14="http://schemas.microsoft.com/office/powerpoint/2010/main" val="378949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48AA-1437-49E5-9EF8-C8BEE5A670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77C6BB-22B3-4B50-A410-D4AF61424B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2E37B7-3BEF-4754-85B9-A25DEA29A5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B4B188-7CC1-4018-B54D-D6D56672B29D}"/>
              </a:ext>
            </a:extLst>
          </p:cNvPr>
          <p:cNvSpPr>
            <a:spLocks noGrp="1"/>
          </p:cNvSpPr>
          <p:nvPr>
            <p:ph type="dt" sz="half" idx="10"/>
          </p:nvPr>
        </p:nvSpPr>
        <p:spPr/>
        <p:txBody>
          <a:bodyPr/>
          <a:lstStyle/>
          <a:p>
            <a:fld id="{EA7DE8C8-F098-4A0D-8D61-1B958133F524}" type="datetimeFigureOut">
              <a:rPr lang="en-US" smtClean="0"/>
              <a:t>1/26/2022</a:t>
            </a:fld>
            <a:endParaRPr lang="en-US" dirty="0"/>
          </a:p>
        </p:txBody>
      </p:sp>
      <p:sp>
        <p:nvSpPr>
          <p:cNvPr id="6" name="Footer Placeholder 5">
            <a:extLst>
              <a:ext uri="{FF2B5EF4-FFF2-40B4-BE49-F238E27FC236}">
                <a16:creationId xmlns:a16="http://schemas.microsoft.com/office/drawing/2014/main" id="{367C223E-A375-446D-AD37-C1D0AEEB7E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6A8CCF-B4B2-4E0B-8DC8-0480DE2C9DE1}"/>
              </a:ext>
            </a:extLst>
          </p:cNvPr>
          <p:cNvSpPr>
            <a:spLocks noGrp="1"/>
          </p:cNvSpPr>
          <p:nvPr>
            <p:ph type="sldNum" sz="quarter" idx="12"/>
          </p:nvPr>
        </p:nvSpPr>
        <p:spPr/>
        <p:txBody>
          <a:bodyPr/>
          <a:lstStyle/>
          <a:p>
            <a:fld id="{E0B8875E-CC0D-4DD5-92A1-126875469673}" type="slidenum">
              <a:rPr lang="en-US" smtClean="0"/>
              <a:t>‹#›</a:t>
            </a:fld>
            <a:endParaRPr lang="en-US" dirty="0"/>
          </a:p>
        </p:txBody>
      </p:sp>
    </p:spTree>
    <p:extLst>
      <p:ext uri="{BB962C8B-B14F-4D97-AF65-F5344CB8AC3E}">
        <p14:creationId xmlns:p14="http://schemas.microsoft.com/office/powerpoint/2010/main" val="192395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1B44E-C520-4E5F-A6E9-B6AD4683A7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432A1F-4874-46E2-BA36-6315334DA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3E41A-B0AB-4369-9DA1-31D323EA71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DE8C8-F098-4A0D-8D61-1B958133F524}" type="datetimeFigureOut">
              <a:rPr lang="en-US" smtClean="0"/>
              <a:t>1/26/2022</a:t>
            </a:fld>
            <a:endParaRPr lang="en-US" dirty="0"/>
          </a:p>
        </p:txBody>
      </p:sp>
      <p:sp>
        <p:nvSpPr>
          <p:cNvPr id="5" name="Footer Placeholder 4">
            <a:extLst>
              <a:ext uri="{FF2B5EF4-FFF2-40B4-BE49-F238E27FC236}">
                <a16:creationId xmlns:a16="http://schemas.microsoft.com/office/drawing/2014/main" id="{89B1BFC7-68B3-4233-B0CC-DE33F2AA17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2649972-D55C-4AA4-92BF-7001AA06DE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8875E-CC0D-4DD5-92A1-126875469673}" type="slidenum">
              <a:rPr lang="en-US" smtClean="0"/>
              <a:t>‹#›</a:t>
            </a:fld>
            <a:endParaRPr lang="en-US" dirty="0"/>
          </a:p>
        </p:txBody>
      </p:sp>
    </p:spTree>
    <p:extLst>
      <p:ext uri="{BB962C8B-B14F-4D97-AF65-F5344CB8AC3E}">
        <p14:creationId xmlns:p14="http://schemas.microsoft.com/office/powerpoint/2010/main" val="1621840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dept.cgaux.org/Documents/Active/Prevention/Training/IMSEP_2021-link_update.pdf"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oceanconservancy.org/wp-content/uploads/2017/05/2014-good-mate-brochure.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ow.uscgaux.info/content.php?unit=P-DEPT"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ow.uscgaux.info/content.php?unit=P-DEPT&amp;category=trident" TargetMode="External"/><Relationship Id="rId2" Type="http://schemas.openxmlformats.org/officeDocument/2006/relationships/hyperlink" Target="http://wow.uscgaux.info/content.php?unit=P-DEPT&amp;category=mstr"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hyperlink" Target="mailto:DVCPO@pdept.cgaux.org?subject=Question%20about%20Prevention%20Programs"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ow.uscgaux.info/content.php?unit=P-DEP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dept.cgaux.org/Documents/Active/NS/Master_NS%20Aid_Verifier_PQS_14JULY2011.pdf"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ow.uscgaux.info/content.php?unit=P-DEPT&amp;category=ms-pq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ow.uscgaux.info/Uploads_wowII/P-DEPT/pdfs/AuxPreventionOutreachSpecialistPQS.pdf" TargetMode="External"/><Relationship Id="rId2" Type="http://schemas.openxmlformats.org/officeDocument/2006/relationships/hyperlink" Target="http://wow.uscgaux.info/Uploads_wowII/P-DEPT/pdfs/AuxAdminandMgtSpecialist.pdf"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076DFAF-494D-4BEA-9799-2741FF9D40F2}"/>
              </a:ext>
            </a:extLst>
          </p:cNvPr>
          <p:cNvSpPr>
            <a:spLocks noGrp="1"/>
          </p:cNvSpPr>
          <p:nvPr>
            <p:ph type="subTitle" idx="1"/>
          </p:nvPr>
        </p:nvSpPr>
        <p:spPr>
          <a:xfrm>
            <a:off x="256572" y="102985"/>
            <a:ext cx="11678856" cy="6470248"/>
          </a:xfrm>
        </p:spPr>
        <p:txBody>
          <a:bodyPr/>
          <a:lstStyle/>
          <a:p>
            <a:r>
              <a:rPr lang="en-US" dirty="0"/>
              <a:t> </a:t>
            </a:r>
          </a:p>
          <a:p>
            <a:endParaRPr lang="en-US" dirty="0"/>
          </a:p>
        </p:txBody>
      </p:sp>
      <p:sp>
        <p:nvSpPr>
          <p:cNvPr id="5" name="TextBox 4">
            <a:extLst>
              <a:ext uri="{FF2B5EF4-FFF2-40B4-BE49-F238E27FC236}">
                <a16:creationId xmlns:a16="http://schemas.microsoft.com/office/drawing/2014/main" id="{BD9C198D-C117-4D74-981F-9DA4EF39CCF6}"/>
              </a:ext>
            </a:extLst>
          </p:cNvPr>
          <p:cNvSpPr txBox="1"/>
          <p:nvPr/>
        </p:nvSpPr>
        <p:spPr>
          <a:xfrm>
            <a:off x="3711839" y="969375"/>
            <a:ext cx="4452707" cy="4401205"/>
          </a:xfrm>
          <a:prstGeom prst="rect">
            <a:avLst/>
          </a:prstGeom>
          <a:noFill/>
        </p:spPr>
        <p:txBody>
          <a:bodyPr wrap="square" rtlCol="0">
            <a:spAutoFit/>
          </a:bodyPr>
          <a:lstStyle/>
          <a:p>
            <a:pPr algn="ctr"/>
            <a:r>
              <a:rPr lang="en-US" sz="6000" dirty="0">
                <a:latin typeface="Times New Roman" panose="02020603050405020304" pitchFamily="18" charset="0"/>
                <a:cs typeface="Times New Roman" panose="02020603050405020304" pitchFamily="18" charset="0"/>
              </a:rPr>
              <a:t>Missions</a:t>
            </a:r>
            <a:r>
              <a:rPr lang="en-US" sz="4800" dirty="0">
                <a:latin typeface="Times New Roman" panose="02020603050405020304" pitchFamily="18" charset="0"/>
                <a:cs typeface="Times New Roman" panose="02020603050405020304" pitchFamily="18" charset="0"/>
              </a:rPr>
              <a:t> </a:t>
            </a:r>
          </a:p>
          <a:p>
            <a:pPr algn="ctr"/>
            <a:r>
              <a:rPr lang="en-US" sz="4000" dirty="0">
                <a:latin typeface="Times New Roman" panose="02020603050405020304" pitchFamily="18" charset="0"/>
                <a:cs typeface="Times New Roman" panose="02020603050405020304" pitchFamily="18" charset="0"/>
              </a:rPr>
              <a:t>of the </a:t>
            </a:r>
          </a:p>
          <a:p>
            <a:pPr algn="ctr"/>
            <a:r>
              <a:rPr lang="en-US" sz="6000" dirty="0">
                <a:latin typeface="Times New Roman" panose="02020603050405020304" pitchFamily="18" charset="0"/>
                <a:cs typeface="Times New Roman" panose="02020603050405020304" pitchFamily="18" charset="0"/>
              </a:rPr>
              <a:t>Auxiliary    Prevention  Directorate</a:t>
            </a:r>
          </a:p>
        </p:txBody>
      </p:sp>
      <p:sp>
        <p:nvSpPr>
          <p:cNvPr id="7" name="TextBox 6">
            <a:extLst>
              <a:ext uri="{FF2B5EF4-FFF2-40B4-BE49-F238E27FC236}">
                <a16:creationId xmlns:a16="http://schemas.microsoft.com/office/drawing/2014/main" id="{21E5F864-8E3D-4E70-849A-B80EB7E38D7F}"/>
              </a:ext>
            </a:extLst>
          </p:cNvPr>
          <p:cNvSpPr txBox="1"/>
          <p:nvPr/>
        </p:nvSpPr>
        <p:spPr>
          <a:xfrm>
            <a:off x="3549195" y="5794555"/>
            <a:ext cx="4777994"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Auxiliary University Program</a:t>
            </a:r>
          </a:p>
        </p:txBody>
      </p:sp>
      <p:pic>
        <p:nvPicPr>
          <p:cNvPr id="1026" name="Picture 2">
            <a:extLst>
              <a:ext uri="{FF2B5EF4-FFF2-40B4-BE49-F238E27FC236}">
                <a16:creationId xmlns:a16="http://schemas.microsoft.com/office/drawing/2014/main" id="{697678C2-EAEC-4D06-AB8B-34F095A39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546" y="1654960"/>
            <a:ext cx="3292688" cy="32826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E96DBBEB-52F0-4C5A-A1DC-2A7429C73ECE}"/>
              </a:ext>
            </a:extLst>
          </p:cNvPr>
          <p:cNvPicPr>
            <a:picLocks noChangeAspect="1"/>
          </p:cNvPicPr>
          <p:nvPr/>
        </p:nvPicPr>
        <p:blipFill rotWithShape="1">
          <a:blip r:embed="rId3">
            <a:extLst>
              <a:ext uri="{28A0092B-C50C-407E-A947-70E740481C1C}">
                <a14:useLocalDpi xmlns:a14="http://schemas.microsoft.com/office/drawing/2010/main" val="0"/>
              </a:ext>
            </a:extLst>
          </a:blip>
          <a:srcRect b="543"/>
          <a:stretch/>
        </p:blipFill>
        <p:spPr>
          <a:xfrm>
            <a:off x="419193" y="1674988"/>
            <a:ext cx="3292646" cy="328269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20708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7B80DF-2F07-4140-A2A7-67A45FEE2F7D}"/>
              </a:ext>
            </a:extLst>
          </p:cNvPr>
          <p:cNvPicPr/>
          <p:nvPr/>
        </p:nvPicPr>
        <p:blipFill>
          <a:blip r:embed="rId2"/>
          <a:stretch>
            <a:fillRect/>
          </a:stretch>
        </p:blipFill>
        <p:spPr>
          <a:xfrm>
            <a:off x="720089" y="902970"/>
            <a:ext cx="5063490" cy="5372100"/>
          </a:xfrm>
          <a:prstGeom prst="rect">
            <a:avLst/>
          </a:prstGeom>
        </p:spPr>
      </p:pic>
      <p:sp>
        <p:nvSpPr>
          <p:cNvPr id="5" name="TextBox 4">
            <a:extLst>
              <a:ext uri="{FF2B5EF4-FFF2-40B4-BE49-F238E27FC236}">
                <a16:creationId xmlns:a16="http://schemas.microsoft.com/office/drawing/2014/main" id="{C4F36F31-4825-4931-AF0E-3E82A686D3A2}"/>
              </a:ext>
            </a:extLst>
          </p:cNvPr>
          <p:cNvSpPr txBox="1"/>
          <p:nvPr/>
        </p:nvSpPr>
        <p:spPr>
          <a:xfrm>
            <a:off x="6507186" y="490855"/>
            <a:ext cx="4964724" cy="584775"/>
          </a:xfrm>
          <a:prstGeom prst="rect">
            <a:avLst/>
          </a:prstGeom>
          <a:noFill/>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   Online </a:t>
            </a:r>
            <a:r>
              <a:rPr lang="en-US" sz="3200" b="1" dirty="0">
                <a:latin typeface="Times New Roman" panose="02020603050405020304" pitchFamily="18" charset="0"/>
                <a:cs typeface="Times New Roman" panose="02020603050405020304" pitchFamily="18" charset="0"/>
              </a:rPr>
              <a:t>Courses</a:t>
            </a:r>
          </a:p>
        </p:txBody>
      </p:sp>
      <p:sp>
        <p:nvSpPr>
          <p:cNvPr id="9" name="TextBox 8">
            <a:extLst>
              <a:ext uri="{FF2B5EF4-FFF2-40B4-BE49-F238E27FC236}">
                <a16:creationId xmlns:a16="http://schemas.microsoft.com/office/drawing/2014/main" id="{EAB50B7A-BB17-6C43-8084-E65D46E12E28}"/>
              </a:ext>
            </a:extLst>
          </p:cNvPr>
          <p:cNvSpPr txBox="1"/>
          <p:nvPr/>
        </p:nvSpPr>
        <p:spPr>
          <a:xfrm>
            <a:off x="6408422" y="1075630"/>
            <a:ext cx="5593078" cy="5478423"/>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Two highly informative online courses that  are required for a number of qualifications are also found on the Prevention Directorate website:</a:t>
            </a:r>
          </a:p>
          <a:p>
            <a:endParaRPr lang="en-US" i="1" dirty="0">
              <a:latin typeface="Times New Roman" panose="02020603050405020304" pitchFamily="18" charset="0"/>
              <a:cs typeface="Times New Roman" panose="02020603050405020304" pitchFamily="18" charset="0"/>
            </a:endParaRPr>
          </a:p>
          <a:p>
            <a:pPr algn="ctr"/>
            <a:r>
              <a:rPr lang="en-US" sz="2000" u="sng"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Introduction to Marine Safety </a:t>
            </a:r>
          </a:p>
          <a:p>
            <a:pPr algn="ctr"/>
            <a:r>
              <a:rPr lang="en-US" sz="2000" u="sng"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and Environmental Protection (IMSEP)</a:t>
            </a:r>
            <a:r>
              <a:rPr lang="en-US" sz="2000" dirty="0">
                <a:latin typeface="Times New Roman" panose="02020603050405020304" pitchFamily="18" charset="0"/>
                <a:cs typeface="Times New Roman" panose="02020603050405020304" pitchFamily="18" charset="0"/>
              </a:rPr>
              <a:t> </a:t>
            </a:r>
          </a:p>
          <a:p>
            <a:pPr algn="ctr"/>
            <a:r>
              <a:rPr lang="en-US" sz="2000" i="1" dirty="0">
                <a:latin typeface="Times New Roman" panose="02020603050405020304" pitchFamily="18" charset="0"/>
                <a:cs typeface="Times New Roman" panose="02020603050405020304" pitchFamily="18" charset="0"/>
              </a:rPr>
              <a:t>Designed to educate Active Duty, Reserve, Auxiliary and Civil Service about the Marine Safety structure, history, missions and programs of the U.S. Coast Guard</a:t>
            </a:r>
          </a:p>
          <a:p>
            <a:pPr algn="ctr"/>
            <a:endParaRPr lang="en-US" sz="2000" i="1" dirty="0">
              <a:latin typeface="Times New Roman" panose="02020603050405020304" pitchFamily="18" charset="0"/>
              <a:cs typeface="Times New Roman" panose="02020603050405020304" pitchFamily="18" charset="0"/>
            </a:endParaRPr>
          </a:p>
          <a:p>
            <a:pPr algn="ctr"/>
            <a:r>
              <a:rPr lang="en-US" sz="2000" u="sng"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Good Mate</a:t>
            </a:r>
            <a:r>
              <a:rPr lang="en-US" sz="2000" dirty="0">
                <a:latin typeface="Times New Roman" panose="02020603050405020304" pitchFamily="18" charset="0"/>
                <a:cs typeface="Times New Roman" panose="02020603050405020304" pitchFamily="18" charset="0"/>
              </a:rPr>
              <a:t> </a:t>
            </a:r>
          </a:p>
          <a:p>
            <a:pPr algn="ctr"/>
            <a:r>
              <a:rPr lang="en-US" sz="2000" i="1" dirty="0">
                <a:latin typeface="Times New Roman" panose="02020603050405020304" pitchFamily="18" charset="0"/>
                <a:cs typeface="Times New Roman" panose="02020603050405020304" pitchFamily="18" charset="0"/>
              </a:rPr>
              <a:t>Learn about water pollution and how </a:t>
            </a:r>
          </a:p>
          <a:p>
            <a:pPr algn="ctr"/>
            <a:r>
              <a:rPr lang="en-US" sz="2000" i="1" dirty="0">
                <a:latin typeface="Times New Roman" panose="02020603050405020304" pitchFamily="18" charset="0"/>
                <a:cs typeface="Times New Roman" panose="02020603050405020304" pitchFamily="18" charset="0"/>
              </a:rPr>
              <a:t>to prevent it through “Clean Boating”         awareness and practices</a:t>
            </a:r>
          </a:p>
          <a:p>
            <a:endParaRPr lang="en-US" dirty="0">
              <a:latin typeface="Times New Roman" panose="02020603050405020304" pitchFamily="18" charset="0"/>
              <a:cs typeface="Times New Roman" panose="02020603050405020304" pitchFamily="18" charset="0"/>
            </a:endParaRPr>
          </a:p>
          <a:p>
            <a:pPr algn="ctr"/>
            <a:r>
              <a:rPr lang="en-US" sz="1600" dirty="0">
                <a:latin typeface="Times New Roman" panose="02020603050405020304" pitchFamily="18" charset="0"/>
                <a:cs typeface="Times New Roman" panose="02020603050405020304" pitchFamily="18" charset="0"/>
              </a:rPr>
              <a:t>Follow the links to access relevant manuals</a:t>
            </a:r>
          </a:p>
          <a:p>
            <a:endParaRPr lang="en-US" dirty="0"/>
          </a:p>
        </p:txBody>
      </p:sp>
      <p:sp>
        <p:nvSpPr>
          <p:cNvPr id="2" name="TextBox 1">
            <a:extLst>
              <a:ext uri="{FF2B5EF4-FFF2-40B4-BE49-F238E27FC236}">
                <a16:creationId xmlns:a16="http://schemas.microsoft.com/office/drawing/2014/main" id="{BD4B6D8C-4901-6A48-8D6D-588B196BA124}"/>
              </a:ext>
            </a:extLst>
          </p:cNvPr>
          <p:cNvSpPr txBox="1"/>
          <p:nvPr/>
        </p:nvSpPr>
        <p:spPr>
          <a:xfrm>
            <a:off x="5783579" y="6157732"/>
            <a:ext cx="5918426" cy="369332"/>
          </a:xfrm>
          <a:prstGeom prst="rect">
            <a:avLst/>
          </a:prstGeom>
          <a:noFill/>
        </p:spPr>
        <p:txBody>
          <a:bodyPr wrap="square" rtlCol="0">
            <a:spAutoFit/>
          </a:bodyPr>
          <a:lstStyle/>
          <a:p>
            <a:r>
              <a:rPr lang="en-US" dirty="0">
                <a:solidFill>
                  <a:srgbClr val="FF0000"/>
                </a:solidFill>
              </a:rPr>
              <a:t> </a:t>
            </a:r>
          </a:p>
        </p:txBody>
      </p:sp>
    </p:spTree>
    <p:extLst>
      <p:ext uri="{BB962C8B-B14F-4D97-AF65-F5344CB8AC3E}">
        <p14:creationId xmlns:p14="http://schemas.microsoft.com/office/powerpoint/2010/main" val="3170200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2AB30D2-679F-4CC8-9912-73B68922D6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97446" y="572307"/>
            <a:ext cx="4966844" cy="45137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A5C93DA-4A8C-4899-A365-5984988928EF}"/>
              </a:ext>
            </a:extLst>
          </p:cNvPr>
          <p:cNvSpPr txBox="1"/>
          <p:nvPr/>
        </p:nvSpPr>
        <p:spPr>
          <a:xfrm>
            <a:off x="873449" y="1902797"/>
            <a:ext cx="4821106" cy="4678204"/>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Training in the Marine Safety branch of the Auxiliary can take a few months to over a year, depending on the particular mission. Performance Qualification Standards (PQS) workbooks for each mission can be found on the Prevention National </a:t>
            </a:r>
            <a:r>
              <a:rPr lang="en-US" sz="20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webpage</a:t>
            </a:r>
            <a:r>
              <a:rPr lang="en-US" sz="2000" dirty="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Completion of PQS workbooks must be accomplished by working with Verifying Officers (VOs). These can be Active Duty personnel or qualified Auxiliarists who hold the Letter of Designation (LOD) in the chosen field. Keep in mind that not all qualifications are available at all Sectors. </a:t>
            </a:r>
          </a:p>
          <a:p>
            <a:pPr algn="just"/>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53B55A9-FA32-43DC-B87D-76988ABBFE5C}"/>
              </a:ext>
            </a:extLst>
          </p:cNvPr>
          <p:cNvSpPr txBox="1"/>
          <p:nvPr/>
        </p:nvSpPr>
        <p:spPr>
          <a:xfrm>
            <a:off x="328246" y="618027"/>
            <a:ext cx="5673415" cy="1166473"/>
          </a:xfrm>
          <a:prstGeom prst="rect">
            <a:avLst/>
          </a:prstGeom>
          <a:noFill/>
        </p:spPr>
        <p:txBody>
          <a:bodyPr wrap="square" rtlCol="0">
            <a:spAutoFit/>
          </a:bodyPr>
          <a:lstStyle/>
          <a:p>
            <a:pPr algn="ctr">
              <a:lnSpc>
                <a:spcPct val="90000"/>
              </a:lnSpc>
              <a:spcAft>
                <a:spcPts val="600"/>
              </a:spcAft>
            </a:pPr>
            <a:r>
              <a:rPr lang="en-US" sz="3600" b="1" dirty="0">
                <a:latin typeface="Times New Roman" panose="02020603050405020304" pitchFamily="18" charset="0"/>
                <a:cs typeface="Times New Roman" panose="02020603050405020304" pitchFamily="18" charset="0"/>
              </a:rPr>
              <a:t>Marine Safety </a:t>
            </a:r>
          </a:p>
          <a:p>
            <a:pPr algn="ctr">
              <a:lnSpc>
                <a:spcPct val="90000"/>
              </a:lnSpc>
              <a:spcAft>
                <a:spcPts val="600"/>
              </a:spcAft>
            </a:pPr>
            <a:r>
              <a:rPr lang="en-US" sz="3600" b="1" dirty="0">
                <a:latin typeface="Times New Roman" panose="02020603050405020304" pitchFamily="18" charset="0"/>
                <a:cs typeface="Times New Roman" panose="02020603050405020304" pitchFamily="18" charset="0"/>
              </a:rPr>
              <a:t>Training Programs</a:t>
            </a:r>
          </a:p>
        </p:txBody>
      </p:sp>
      <p:sp>
        <p:nvSpPr>
          <p:cNvPr id="2" name="TextBox 1">
            <a:extLst>
              <a:ext uri="{FF2B5EF4-FFF2-40B4-BE49-F238E27FC236}">
                <a16:creationId xmlns:a16="http://schemas.microsoft.com/office/drawing/2014/main" id="{FA504D26-5DE0-384C-8476-57DB510FD894}"/>
              </a:ext>
            </a:extLst>
          </p:cNvPr>
          <p:cNvSpPr txBox="1"/>
          <p:nvPr/>
        </p:nvSpPr>
        <p:spPr>
          <a:xfrm>
            <a:off x="6374569" y="5270030"/>
            <a:ext cx="5478343" cy="1015663"/>
          </a:xfrm>
          <a:prstGeom prst="rect">
            <a:avLst/>
          </a:prstGeom>
          <a:noFill/>
        </p:spPr>
        <p:txBody>
          <a:bodyPr wrap="square" rtlCol="0">
            <a:spAutoFit/>
          </a:bodyPr>
          <a:lstStyle/>
          <a:p>
            <a:pPr algn="just"/>
            <a:r>
              <a:rPr lang="en-US" sz="2000" i="1" dirty="0">
                <a:latin typeface="Times New Roman" panose="02020603050405020304" pitchFamily="18" charset="0"/>
                <a:cs typeface="Times New Roman" panose="02020603050405020304" pitchFamily="18" charset="0"/>
              </a:rPr>
              <a:t>Contact your Flotilla Staff Officer for Marine Safety (FSO-MS) to find out which qualifications are available at your Sector, and how to get started!</a:t>
            </a:r>
            <a:endParaRPr lang="en-US" sz="2000" i="1" dirty="0"/>
          </a:p>
        </p:txBody>
      </p:sp>
    </p:spTree>
    <p:extLst>
      <p:ext uri="{BB962C8B-B14F-4D97-AF65-F5344CB8AC3E}">
        <p14:creationId xmlns:p14="http://schemas.microsoft.com/office/powerpoint/2010/main" val="339245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E7C7022-7414-214F-9FA4-13259B1D19A0}"/>
              </a:ext>
            </a:extLst>
          </p:cNvPr>
          <p:cNvSpPr txBox="1"/>
          <p:nvPr/>
        </p:nvSpPr>
        <p:spPr>
          <a:xfrm>
            <a:off x="994410" y="3121657"/>
            <a:ext cx="5017770" cy="3447098"/>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Obtaining a Letter of Designation (LOD) is the final step toward qualification. Once all PQS workbook sign-offs are completed, you must pass an oral board, after which you can be recommended for a Letter Of Designation qualifying you to work in the specified field alongside Active Duty personnel (to the extent defined by the mission). The LOD will be signed by either the Captain of the Port (COTP) or DIRAUX.</a:t>
            </a:r>
          </a:p>
          <a:p>
            <a:endParaRPr lang="en-US" dirty="0"/>
          </a:p>
        </p:txBody>
      </p:sp>
      <p:pic>
        <p:nvPicPr>
          <p:cNvPr id="18" name="Content Placeholder 17" descr="Text, letter&#10;&#10;Description automatically generated">
            <a:extLst>
              <a:ext uri="{FF2B5EF4-FFF2-40B4-BE49-F238E27FC236}">
                <a16:creationId xmlns:a16="http://schemas.microsoft.com/office/drawing/2014/main" id="{C030ECC7-424F-4348-B943-5842115563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5580" y="701574"/>
            <a:ext cx="5101590" cy="5596356"/>
          </a:xfrm>
          <a:blipFill>
            <a:blip r:embed="rId3"/>
            <a:tile tx="0" ty="0" sx="100000" sy="100000" flip="none" algn="tl"/>
          </a:blipFill>
          <a:ln w="28575">
            <a:gradFill flip="none" rotWithShape="1">
              <a:gsLst>
                <a:gs pos="0">
                  <a:schemeClr val="bg2">
                    <a:lumMod val="50000"/>
                  </a:schemeClr>
                </a:gs>
                <a:gs pos="83000">
                  <a:schemeClr val="accent1">
                    <a:lumMod val="45000"/>
                    <a:lumOff val="55000"/>
                  </a:schemeClr>
                </a:gs>
                <a:gs pos="30000">
                  <a:schemeClr val="bg2">
                    <a:lumMod val="50000"/>
                  </a:schemeClr>
                </a:gs>
                <a:gs pos="100000">
                  <a:schemeClr val="accent1">
                    <a:lumMod val="30000"/>
                    <a:lumOff val="70000"/>
                  </a:schemeClr>
                </a:gs>
              </a:gsLst>
              <a:path path="rect">
                <a:fillToRect l="100000" t="100000"/>
              </a:path>
              <a:tileRect r="-100000" b="-100000"/>
            </a:gradFill>
          </a:ln>
        </p:spPr>
      </p:pic>
      <p:sp>
        <p:nvSpPr>
          <p:cNvPr id="5" name="TextBox 4">
            <a:extLst>
              <a:ext uri="{FF2B5EF4-FFF2-40B4-BE49-F238E27FC236}">
                <a16:creationId xmlns:a16="http://schemas.microsoft.com/office/drawing/2014/main" id="{CFDC383D-7A75-2941-9E32-8A43B94E9927}"/>
              </a:ext>
            </a:extLst>
          </p:cNvPr>
          <p:cNvSpPr txBox="1"/>
          <p:nvPr/>
        </p:nvSpPr>
        <p:spPr>
          <a:xfrm>
            <a:off x="994410" y="701574"/>
            <a:ext cx="5017770" cy="2123658"/>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Letter </a:t>
            </a:r>
          </a:p>
          <a:p>
            <a:pPr algn="ctr"/>
            <a:r>
              <a:rPr lang="en-US" sz="4400" b="1" dirty="0">
                <a:latin typeface="Times New Roman" panose="02020603050405020304" pitchFamily="18" charset="0"/>
                <a:cs typeface="Times New Roman" panose="02020603050405020304" pitchFamily="18" charset="0"/>
              </a:rPr>
              <a:t>of </a:t>
            </a:r>
          </a:p>
          <a:p>
            <a:pPr algn="ctr"/>
            <a:r>
              <a:rPr lang="en-US" sz="4400" b="1" dirty="0">
                <a:latin typeface="Times New Roman" panose="02020603050405020304" pitchFamily="18" charset="0"/>
                <a:cs typeface="Times New Roman" panose="02020603050405020304" pitchFamily="18" charset="0"/>
              </a:rPr>
              <a:t>Designation</a:t>
            </a:r>
          </a:p>
        </p:txBody>
      </p:sp>
    </p:spTree>
    <p:extLst>
      <p:ext uri="{BB962C8B-B14F-4D97-AF65-F5344CB8AC3E}">
        <p14:creationId xmlns:p14="http://schemas.microsoft.com/office/powerpoint/2010/main" val="1336019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7A780D-16BE-4013-8DA6-8BDAF15CFA21}"/>
              </a:ext>
            </a:extLst>
          </p:cNvPr>
          <p:cNvSpPr>
            <a:spLocks noGrp="1"/>
          </p:cNvSpPr>
          <p:nvPr>
            <p:ph idx="1"/>
          </p:nvPr>
        </p:nvSpPr>
        <p:spPr>
          <a:xfrm>
            <a:off x="691057" y="348788"/>
            <a:ext cx="10809886" cy="6383482"/>
          </a:xfrm>
        </p:spPr>
        <p:txBody>
          <a:bodyPr>
            <a:normAutofit/>
          </a:bodyPr>
          <a:lstStyle/>
          <a:p>
            <a:pPr marL="0" indent="0" algn="ctr">
              <a:buNone/>
            </a:pPr>
            <a:r>
              <a:rPr lang="en-US" sz="3200" b="1" dirty="0">
                <a:latin typeface="Times New Roman" panose="02020603050405020304" pitchFamily="18" charset="0"/>
                <a:cs typeface="Times New Roman" panose="02020603050405020304" pitchFamily="18" charset="0"/>
              </a:rPr>
              <a:t>Emblems Signifying Service in the </a:t>
            </a:r>
          </a:p>
          <a:p>
            <a:pPr marL="0" indent="0" algn="ctr">
              <a:buNone/>
            </a:pPr>
            <a:r>
              <a:rPr lang="en-US" sz="3200" b="1" dirty="0">
                <a:latin typeface="Times New Roman" panose="02020603050405020304" pitchFamily="18" charset="0"/>
                <a:cs typeface="Times New Roman" panose="02020603050405020304" pitchFamily="18" charset="0"/>
              </a:rPr>
              <a:t>Prevention Directorate Marine Safety Branch</a:t>
            </a:r>
          </a:p>
          <a:p>
            <a:pPr marL="0" indent="0" algn="ctr">
              <a:buNone/>
            </a:pPr>
            <a:endParaRPr lang="en-US" sz="1800" dirty="0">
              <a:latin typeface="Times New Roman" panose="02020603050405020304" pitchFamily="18" charset="0"/>
              <a:cs typeface="Times New Roman" panose="02020603050405020304" pitchFamily="18" charset="0"/>
            </a:endParaRPr>
          </a:p>
          <a:p>
            <a:pPr marL="0" indent="0" algn="ctr">
              <a:buNone/>
            </a:pPr>
            <a:r>
              <a:rPr lang="en-US" sz="2000" u="sng" dirty="0">
                <a:latin typeface="Times New Roman" panose="02020603050405020304" pitchFamily="18" charset="0"/>
                <a:cs typeface="Times New Roman" panose="02020603050405020304" pitchFamily="18" charset="0"/>
              </a:rPr>
              <a:t>Marine </a:t>
            </a:r>
            <a:r>
              <a:rPr lang="en-US" sz="2000" u="sng"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Safety</a:t>
            </a:r>
            <a:r>
              <a:rPr lang="en-US" sz="2000" u="sng" dirty="0">
                <a:latin typeface="Times New Roman" panose="02020603050405020304" pitchFamily="18" charset="0"/>
                <a:cs typeface="Times New Roman" panose="02020603050405020304" pitchFamily="18" charset="0"/>
              </a:rPr>
              <a:t> Training Ribbon </a:t>
            </a:r>
          </a:p>
          <a:p>
            <a:pPr marL="0" indent="0" algn="ctr">
              <a:buNone/>
            </a:pPr>
            <a:r>
              <a:rPr lang="en-US" sz="2000" dirty="0">
                <a:latin typeface="Times New Roman" panose="02020603050405020304" pitchFamily="18" charset="0"/>
                <a:cs typeface="Times New Roman" panose="02020603050405020304" pitchFamily="18" charset="0"/>
              </a:rPr>
              <a:t>(Program Ribbon)</a:t>
            </a:r>
          </a:p>
          <a:p>
            <a:pPr marL="0" indent="0" algn="ctr">
              <a:buNone/>
            </a:pPr>
            <a:endParaRPr lang="en-US" sz="1800" u="sng" dirty="0">
              <a:latin typeface="Times New Roman" panose="02020603050405020304" pitchFamily="18" charset="0"/>
              <a:cs typeface="Times New Roman" panose="02020603050405020304" pitchFamily="18" charset="0"/>
            </a:endParaRPr>
          </a:p>
          <a:p>
            <a:pPr marL="0" indent="0" algn="ctr">
              <a:buNone/>
            </a:pPr>
            <a:endParaRPr lang="en-US" sz="1800" u="sng" dirty="0">
              <a:latin typeface="Times New Roman" panose="02020603050405020304" pitchFamily="18" charset="0"/>
              <a:cs typeface="Times New Roman" panose="02020603050405020304" pitchFamily="18" charset="0"/>
            </a:endParaRPr>
          </a:p>
          <a:p>
            <a:pPr marL="0" indent="0" algn="ctr">
              <a:buNone/>
            </a:pPr>
            <a:r>
              <a:rPr lang="en-US" sz="1800" dirty="0">
                <a:latin typeface="Times New Roman" panose="02020603050405020304" pitchFamily="18" charset="0"/>
                <a:cs typeface="Times New Roman" panose="02020603050405020304" pitchFamily="18" charset="0"/>
              </a:rPr>
              <a:t>     </a:t>
            </a:r>
            <a:endParaRPr lang="en-US" sz="2000" u="sng" dirty="0">
              <a:latin typeface="Times New Roman" panose="02020603050405020304" pitchFamily="18" charset="0"/>
              <a:cs typeface="Times New Roman" panose="02020603050405020304" pitchFamily="18" charset="0"/>
            </a:endParaRPr>
          </a:p>
          <a:p>
            <a:pPr marL="0" indent="0" algn="ctr">
              <a:buNone/>
            </a:pPr>
            <a:r>
              <a:rPr lang="en-US" sz="2000" u="sng" dirty="0">
                <a:latin typeface="Times New Roman" panose="02020603050405020304" pitchFamily="18" charset="0"/>
                <a:cs typeface="Times New Roman" panose="02020603050405020304" pitchFamily="18" charset="0"/>
              </a:rPr>
              <a:t>Marine </a:t>
            </a:r>
            <a:r>
              <a:rPr lang="en-US" sz="2000" u="sng"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Safety</a:t>
            </a:r>
            <a:r>
              <a:rPr lang="en-US" sz="2000" u="sng" dirty="0">
                <a:latin typeface="Times New Roman" panose="02020603050405020304" pitchFamily="18" charset="0"/>
                <a:cs typeface="Times New Roman" panose="02020603050405020304" pitchFamily="18" charset="0"/>
              </a:rPr>
              <a:t> Insignia </a:t>
            </a:r>
          </a:p>
          <a:p>
            <a:pPr marL="0" indent="0" algn="ctr">
              <a:buNone/>
            </a:pPr>
            <a:r>
              <a:rPr lang="en-US" sz="2000" dirty="0">
                <a:latin typeface="Times New Roman" panose="02020603050405020304" pitchFamily="18" charset="0"/>
                <a:cs typeface="Times New Roman" panose="02020603050405020304" pitchFamily="18" charset="0"/>
              </a:rPr>
              <a:t>(Qualified MS Member)</a:t>
            </a:r>
          </a:p>
          <a:p>
            <a:pPr marL="0" indent="0" algn="ctr">
              <a:buNone/>
            </a:pPr>
            <a:endParaRPr lang="en-US" sz="1800" dirty="0">
              <a:latin typeface="Times New Roman" panose="02020603050405020304" pitchFamily="18" charset="0"/>
              <a:cs typeface="Times New Roman" panose="02020603050405020304" pitchFamily="18" charset="0"/>
            </a:endParaRPr>
          </a:p>
          <a:p>
            <a:pPr marL="0" indent="0" algn="ctr">
              <a:buNone/>
            </a:pPr>
            <a:endParaRPr lang="en-US" sz="1800" dirty="0">
              <a:latin typeface="Times New Roman" panose="02020603050405020304" pitchFamily="18" charset="0"/>
              <a:cs typeface="Times New Roman" panose="02020603050405020304" pitchFamily="18" charset="0"/>
            </a:endParaRPr>
          </a:p>
          <a:p>
            <a:pPr marL="0" indent="0" algn="ctr">
              <a:buNone/>
            </a:pPr>
            <a:endParaRPr lang="en-US" sz="1800" dirty="0">
              <a:latin typeface="Times New Roman" panose="02020603050405020304" pitchFamily="18" charset="0"/>
              <a:cs typeface="Times New Roman" panose="02020603050405020304" pitchFamily="18" charset="0"/>
            </a:endParaRPr>
          </a:p>
          <a:p>
            <a:pPr marL="0" indent="0" algn="ctr">
              <a:buNone/>
            </a:pPr>
            <a:endParaRPr lang="en-US" sz="1800" u="sng" dirty="0">
              <a:latin typeface="Times New Roman" panose="02020603050405020304" pitchFamily="18" charset="0"/>
              <a:cs typeface="Times New Roman" panose="02020603050405020304" pitchFamily="18" charset="0"/>
            </a:endParaRPr>
          </a:p>
          <a:p>
            <a:pPr marL="0" indent="0" algn="ctr">
              <a:buNone/>
            </a:pPr>
            <a:r>
              <a:rPr lang="en-US" sz="2000" b="1" dirty="0">
                <a:latin typeface="Times New Roman" panose="02020603050405020304" pitchFamily="18" charset="0"/>
                <a:cs typeface="Times New Roman" panose="02020603050405020304" pitchFamily="18" charset="0"/>
              </a:rPr>
              <a:t>Follow the links provided for information on how to earn the ribbon and the insignia</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68DC94A1-D22A-4B45-A9DB-4F443C46A2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49156" y="2754514"/>
            <a:ext cx="3234690" cy="67448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A0C9D57E-7409-411A-AE4A-B2F39BE8C5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0020" y="4657725"/>
            <a:ext cx="4251960" cy="107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626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813DD8D7-B9E3-4E7C-BD62-CFCB66858C97}"/>
              </a:ext>
            </a:extLst>
          </p:cNvPr>
          <p:cNvPicPr>
            <a:picLocks noChangeAspect="1"/>
          </p:cNvPicPr>
          <p:nvPr/>
        </p:nvPicPr>
        <p:blipFill rotWithShape="1">
          <a:blip r:embed="rId2">
            <a:extLst>
              <a:ext uri="{28A0092B-C50C-407E-A947-70E740481C1C}">
                <a14:useLocalDpi xmlns:a14="http://schemas.microsoft.com/office/drawing/2010/main" val="0"/>
              </a:ext>
            </a:extLst>
          </a:blip>
          <a:srcRect b="543"/>
          <a:stretch/>
        </p:blipFill>
        <p:spPr>
          <a:xfrm>
            <a:off x="5578997" y="503991"/>
            <a:ext cx="5867749" cy="58500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Content Placeholder 9">
            <a:extLst>
              <a:ext uri="{FF2B5EF4-FFF2-40B4-BE49-F238E27FC236}">
                <a16:creationId xmlns:a16="http://schemas.microsoft.com/office/drawing/2014/main" id="{2174450A-A023-4B33-B0B9-DA5D70A24146}"/>
              </a:ext>
            </a:extLst>
          </p:cNvPr>
          <p:cNvSpPr>
            <a:spLocks noGrp="1"/>
          </p:cNvSpPr>
          <p:nvPr>
            <p:ph idx="1"/>
          </p:nvPr>
        </p:nvSpPr>
        <p:spPr>
          <a:xfrm>
            <a:off x="745254" y="1054418"/>
            <a:ext cx="4833743" cy="1358534"/>
          </a:xfrm>
        </p:spPr>
        <p:txBody>
          <a:bodyPr>
            <a:normAutofit fontScale="25000" lnSpcReduction="20000"/>
          </a:bodyPr>
          <a:lstStyle/>
          <a:p>
            <a:pPr marL="0" indent="0" algn="l">
              <a:buNone/>
            </a:pPr>
            <a:r>
              <a:rPr lang="en-US" sz="14400" b="1" dirty="0">
                <a:latin typeface="Times New Roman" panose="02020603050405020304" pitchFamily="18" charset="0"/>
                <a:ea typeface="Verdana" panose="020B0604030504040204" pitchFamily="34" charset="0"/>
                <a:cs typeface="Times New Roman" panose="02020603050405020304" pitchFamily="18" charset="0"/>
              </a:rPr>
              <a:t>Prevention Directorate</a:t>
            </a:r>
          </a:p>
          <a:p>
            <a:pPr indent="-228600" algn="l">
              <a:buFont typeface="Arial" panose="020B0604020202020204" pitchFamily="34" charset="0"/>
              <a:buChar char="•"/>
            </a:pPr>
            <a:endParaRPr lang="en-US" sz="7600" b="1" dirty="0">
              <a:latin typeface="Times New Roman" panose="02020603050405020304" pitchFamily="18" charset="0"/>
              <a:ea typeface="Verdana" panose="020B0604030504040204" pitchFamily="34" charset="0"/>
              <a:cs typeface="Times New Roman" panose="02020603050405020304" pitchFamily="18" charset="0"/>
            </a:endParaRPr>
          </a:p>
          <a:p>
            <a:pPr indent="-228600" algn="l">
              <a:buFont typeface="Arial" panose="020B0604020202020204" pitchFamily="34" charset="0"/>
              <a:buChar char="•"/>
            </a:pPr>
            <a:r>
              <a:rPr lang="en-US" sz="7600" dirty="0">
                <a:latin typeface="Times New Roman" panose="02020603050405020304" pitchFamily="18" charset="0"/>
                <a:ea typeface="Verdana" panose="020B0604030504040204" pitchFamily="34" charset="0"/>
                <a:cs typeface="Times New Roman" panose="02020603050405020304" pitchFamily="18" charset="0"/>
              </a:rPr>
              <a:t> </a:t>
            </a:r>
            <a:r>
              <a:rPr lang="en-US" sz="7600" dirty="0">
                <a:latin typeface="Times New Roman" panose="02020603050405020304" pitchFamily="18" charset="0"/>
                <a:ea typeface="Verdana" panose="020B060403050404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Email Us</a:t>
            </a:r>
            <a:endParaRPr lang="en-US" sz="7600" dirty="0">
              <a:latin typeface="Times New Roman" panose="02020603050405020304" pitchFamily="18" charset="0"/>
              <a:ea typeface="Verdana" panose="020B0604030504040204" pitchFamily="34" charset="0"/>
              <a:cs typeface="Times New Roman" panose="02020603050405020304" pitchFamily="18" charset="0"/>
            </a:endParaRPr>
          </a:p>
          <a:p>
            <a:pPr indent="-228600" algn="l">
              <a:buFont typeface="Arial" panose="020B0604020202020204" pitchFamily="34" charset="0"/>
              <a:buChar char="•"/>
            </a:pPr>
            <a:endParaRPr lang="en-US" sz="7600" dirty="0">
              <a:latin typeface="Times New Roman" panose="02020603050405020304" pitchFamily="18" charset="0"/>
              <a:ea typeface="Verdana" panose="020B0604030504040204" pitchFamily="34" charset="0"/>
              <a:cs typeface="Times New Roman" panose="02020603050405020304" pitchFamily="18" charset="0"/>
            </a:endParaRPr>
          </a:p>
          <a:p>
            <a:pPr indent="-228600" algn="l">
              <a:buFont typeface="Arial" panose="020B0604020202020204" pitchFamily="34" charset="0"/>
              <a:buChar char="•"/>
            </a:pPr>
            <a:r>
              <a:rPr lang="en-US" sz="7600" dirty="0">
                <a:latin typeface="Times New Roman" panose="02020603050405020304" pitchFamily="18" charset="0"/>
                <a:ea typeface="Verdana" panose="020B060403050404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Prevention National Website</a:t>
            </a:r>
            <a:endParaRPr lang="en-US" sz="7600" dirty="0">
              <a:latin typeface="Times New Roman" panose="02020603050405020304" pitchFamily="18" charset="0"/>
              <a:ea typeface="Verdana" panose="020B0604030504040204" pitchFamily="34" charset="0"/>
              <a:cs typeface="Times New Roman" panose="02020603050405020304" pitchFamily="18" charset="0"/>
            </a:endParaRPr>
          </a:p>
          <a:p>
            <a:pPr marL="0" indent="0">
              <a:buNone/>
            </a:pPr>
            <a:endParaRPr lang="en-US" dirty="0"/>
          </a:p>
        </p:txBody>
      </p:sp>
      <p:pic>
        <p:nvPicPr>
          <p:cNvPr id="11" name="Picture 4">
            <a:extLst>
              <a:ext uri="{FF2B5EF4-FFF2-40B4-BE49-F238E27FC236}">
                <a16:creationId xmlns:a16="http://schemas.microsoft.com/office/drawing/2014/main" id="{93E74457-97EC-423B-A0E1-434DF6689F3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510352" y="3428999"/>
            <a:ext cx="2889305" cy="284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378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7">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C257551-7C2D-40B9-9779-39974A773F34}"/>
              </a:ext>
            </a:extLst>
          </p:cNvPr>
          <p:cNvSpPr txBox="1"/>
          <p:nvPr/>
        </p:nvSpPr>
        <p:spPr>
          <a:xfrm>
            <a:off x="6542701" y="213025"/>
            <a:ext cx="4984661" cy="6431949"/>
          </a:xfrm>
          <a:prstGeom prst="rect">
            <a:avLst/>
          </a:prstGeom>
        </p:spPr>
        <p:txBody>
          <a:bodyPr vert="horz" lIns="91440" tIns="45720" rIns="91440" bIns="45720" rtlCol="0">
            <a:normAutofit fontScale="92500" lnSpcReduction="20000"/>
          </a:bodyPr>
          <a:lstStyle/>
          <a:p>
            <a:pPr algn="ctr">
              <a:lnSpc>
                <a:spcPct val="90000"/>
              </a:lnSpc>
              <a:spcAft>
                <a:spcPts val="600"/>
              </a:spcAft>
            </a:pPr>
            <a:endParaRPr lang="en-US" sz="3600" b="1" dirty="0">
              <a:latin typeface="Times New Roman" panose="02020603050405020304" pitchFamily="18" charset="0"/>
              <a:cs typeface="Times New Roman" panose="02020603050405020304" pitchFamily="18" charset="0"/>
            </a:endParaRPr>
          </a:p>
          <a:p>
            <a:pPr algn="ctr">
              <a:lnSpc>
                <a:spcPct val="90000"/>
              </a:lnSpc>
              <a:spcAft>
                <a:spcPts val="600"/>
              </a:spcAft>
            </a:pPr>
            <a:r>
              <a:rPr lang="en-US" sz="3600" b="1" dirty="0">
                <a:latin typeface="Times New Roman" panose="02020603050405020304" pitchFamily="18" charset="0"/>
                <a:cs typeface="Times New Roman" panose="02020603050405020304" pitchFamily="18" charset="0"/>
              </a:rPr>
              <a:t>Welcome to </a:t>
            </a:r>
          </a:p>
          <a:p>
            <a:pPr algn="ctr">
              <a:lnSpc>
                <a:spcPct val="90000"/>
              </a:lnSpc>
              <a:spcAft>
                <a:spcPts val="600"/>
              </a:spcAft>
            </a:pPr>
            <a:r>
              <a:rPr lang="en-US" sz="3600" b="1" dirty="0">
                <a:latin typeface="Times New Roman" panose="02020603050405020304" pitchFamily="18" charset="0"/>
                <a:cs typeface="Times New Roman" panose="02020603050405020304" pitchFamily="18" charset="0"/>
              </a:rPr>
              <a:t>Marine Safety </a:t>
            </a:r>
          </a:p>
          <a:p>
            <a:pPr algn="ctr">
              <a:lnSpc>
                <a:spcPct val="90000"/>
              </a:lnSpc>
              <a:spcAft>
                <a:spcPts val="600"/>
              </a:spcAft>
            </a:pPr>
            <a:endParaRPr lang="en-US" dirty="0">
              <a:latin typeface="Times New Roman" panose="02020603050405020304" pitchFamily="18" charset="0"/>
              <a:cs typeface="Times New Roman" panose="02020603050405020304" pitchFamily="18" charset="0"/>
            </a:endParaRPr>
          </a:p>
          <a:p>
            <a:pPr algn="ctr">
              <a:lnSpc>
                <a:spcPct val="90000"/>
              </a:lnSpc>
              <a:spcAft>
                <a:spcPts val="600"/>
              </a:spcAft>
            </a:pPr>
            <a:endParaRPr lang="en-US" dirty="0">
              <a:latin typeface="Times New Roman" panose="02020603050405020304" pitchFamily="18" charset="0"/>
              <a:cs typeface="Times New Roman" panose="02020603050405020304" pitchFamily="18" charset="0"/>
            </a:endParaRPr>
          </a:p>
          <a:p>
            <a:pPr>
              <a:lnSpc>
                <a:spcPct val="110000"/>
              </a:lnSpc>
              <a:spcAft>
                <a:spcPts val="600"/>
              </a:spcAft>
            </a:pPr>
            <a:r>
              <a:rPr lang="en-US" sz="2200" dirty="0">
                <a:latin typeface="Times New Roman" panose="02020603050405020304" pitchFamily="18" charset="0"/>
                <a:cs typeface="Times New Roman" panose="02020603050405020304" pitchFamily="18" charset="0"/>
              </a:rPr>
              <a:t>The Marine Safety Branch of the Prevention Directorate is a growing field of interest. Members performing in many of these areas can expect to work directly with Active Duty on Coast Guard missions.</a:t>
            </a:r>
          </a:p>
          <a:p>
            <a:pPr algn="just"/>
            <a:endParaRPr lang="en-US" sz="2000" dirty="0">
              <a:latin typeface="Times New Roman" panose="02020603050405020304" pitchFamily="18" charset="0"/>
              <a:cs typeface="Times New Roman" panose="02020603050405020304" pitchFamily="18" charset="0"/>
            </a:endParaRPr>
          </a:p>
          <a:p>
            <a:pPr>
              <a:lnSpc>
                <a:spcPct val="110000"/>
              </a:lnSpc>
            </a:pPr>
            <a:r>
              <a:rPr lang="en-US" sz="2200" dirty="0">
                <a:latin typeface="Times New Roman" panose="02020603050405020304" pitchFamily="18" charset="0"/>
                <a:cs typeface="Times New Roman" panose="02020603050405020304" pitchFamily="18" charset="0"/>
              </a:rPr>
              <a:t>There are several Marine Safety qualifications to choose from that allow members to provide needed missions support.</a:t>
            </a:r>
          </a:p>
          <a:p>
            <a:pPr>
              <a:lnSpc>
                <a:spcPct val="120000"/>
              </a:lnSpc>
            </a:pPr>
            <a:endParaRPr lang="en-US" sz="2200" dirty="0">
              <a:latin typeface="Times New Roman" panose="02020603050405020304" pitchFamily="18" charset="0"/>
              <a:cs typeface="Times New Roman" panose="02020603050405020304" pitchFamily="18" charset="0"/>
            </a:endParaRPr>
          </a:p>
          <a:p>
            <a:pPr>
              <a:lnSpc>
                <a:spcPct val="110000"/>
              </a:lnSpc>
            </a:pPr>
            <a:r>
              <a:rPr lang="en-US" sz="2200" dirty="0">
                <a:latin typeface="Times New Roman" panose="02020603050405020304" pitchFamily="18" charset="0"/>
                <a:cs typeface="Times New Roman" panose="02020603050405020304" pitchFamily="18" charset="0"/>
              </a:rPr>
              <a:t>The next few slides touch upon some of the most important missions of the Coast Guard Auxiliary in the Marine Safety fields. </a:t>
            </a:r>
          </a:p>
          <a:p>
            <a:pPr>
              <a:lnSpc>
                <a:spcPct val="110000"/>
              </a:lnSpc>
            </a:pPr>
            <a:endParaRPr lang="en-US" sz="1700" dirty="0">
              <a:latin typeface="Times New Roman" panose="02020603050405020304" pitchFamily="18" charset="0"/>
              <a:cs typeface="Times New Roman" panose="02020603050405020304" pitchFamily="18" charset="0"/>
            </a:endParaRPr>
          </a:p>
          <a:p>
            <a:pPr>
              <a:lnSpc>
                <a:spcPct val="110000"/>
              </a:lnSpc>
            </a:pPr>
            <a:endParaRPr lang="en-US" sz="1700" dirty="0">
              <a:latin typeface="Times New Roman" panose="02020603050405020304" pitchFamily="18" charset="0"/>
              <a:cs typeface="Times New Roman" panose="02020603050405020304" pitchFamily="18" charset="0"/>
            </a:endParaRPr>
          </a:p>
          <a:p>
            <a:pPr>
              <a:lnSpc>
                <a:spcPct val="110000"/>
              </a:lnSpc>
            </a:pPr>
            <a:r>
              <a:rPr lang="en-US" sz="1700" i="1" dirty="0">
                <a:latin typeface="Times New Roman" panose="02020603050405020304" pitchFamily="18" charset="0"/>
                <a:cs typeface="Times New Roman" panose="02020603050405020304" pitchFamily="18" charset="0"/>
              </a:rPr>
              <a:t>Note: click on underlined sections to follow online links.</a:t>
            </a:r>
          </a:p>
          <a:p>
            <a:pPr indent="-228600">
              <a:lnSpc>
                <a:spcPct val="90000"/>
              </a:lnSpc>
              <a:spcAft>
                <a:spcPts val="600"/>
              </a:spcAft>
              <a:buFont typeface="Arial" panose="020B0604020202020204" pitchFamily="34" charset="0"/>
              <a:buChar char="•"/>
            </a:pPr>
            <a:endParaRPr lang="en-US" sz="2000" dirty="0"/>
          </a:p>
        </p:txBody>
      </p:sp>
      <p:pic>
        <p:nvPicPr>
          <p:cNvPr id="4" name="Content Placeholder 3" descr="A person standing in front of a classroom with a group of children&#10;&#10;Description automatically generated with low confidence">
            <a:extLst>
              <a:ext uri="{FF2B5EF4-FFF2-40B4-BE49-F238E27FC236}">
                <a16:creationId xmlns:a16="http://schemas.microsoft.com/office/drawing/2014/main" id="{C95A3677-502E-4085-A103-EF0B2A5D23C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5186"/>
          <a:stretch/>
        </p:blipFill>
        <p:spPr>
          <a:xfrm>
            <a:off x="664638" y="373793"/>
            <a:ext cx="4810874" cy="2631989"/>
          </a:xfrm>
          <a:prstGeom prst="rect">
            <a:avLst/>
          </a:prstGeom>
        </p:spPr>
      </p:pic>
      <p:pic>
        <p:nvPicPr>
          <p:cNvPr id="5" name="Picture 2">
            <a:extLst>
              <a:ext uri="{FF2B5EF4-FFF2-40B4-BE49-F238E27FC236}">
                <a16:creationId xmlns:a16="http://schemas.microsoft.com/office/drawing/2014/main" id="{FB79C4BD-C6A4-4165-A53F-EBA45667EC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048" r="-1" b="-1"/>
          <a:stretch/>
        </p:blipFill>
        <p:spPr bwMode="auto">
          <a:xfrm>
            <a:off x="664638" y="3615155"/>
            <a:ext cx="4813583" cy="263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929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0">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5FD0874-B6F1-4BDF-AF85-83D7F1F475BA}"/>
              </a:ext>
            </a:extLst>
          </p:cNvPr>
          <p:cNvSpPr>
            <a:spLocks noGrp="1"/>
          </p:cNvSpPr>
          <p:nvPr>
            <p:ph idx="1"/>
          </p:nvPr>
        </p:nvSpPr>
        <p:spPr>
          <a:xfrm>
            <a:off x="871905" y="160021"/>
            <a:ext cx="4911675" cy="6697980"/>
          </a:xfrm>
        </p:spPr>
        <p:txBody>
          <a:bodyPr>
            <a:normAutofit fontScale="85000" lnSpcReduction="20000"/>
          </a:bodyPr>
          <a:lstStyle/>
          <a:p>
            <a:pPr marL="0" indent="0">
              <a:buNone/>
            </a:pPr>
            <a:endParaRPr lang="en-US" sz="1800" dirty="0">
              <a:latin typeface="Times New Roman" panose="02020603050405020304" pitchFamily="18" charset="0"/>
              <a:cs typeface="Times New Roman" panose="02020603050405020304" pitchFamily="18" charset="0"/>
            </a:endParaRPr>
          </a:p>
          <a:p>
            <a:pPr marL="0" indent="0" algn="ctr">
              <a:buNone/>
            </a:pPr>
            <a:r>
              <a:rPr lang="en-US" sz="3600" b="1" dirty="0">
                <a:latin typeface="Times New Roman" panose="02020603050405020304" pitchFamily="18" charset="0"/>
                <a:cs typeface="Times New Roman" panose="02020603050405020304" pitchFamily="18" charset="0"/>
              </a:rPr>
              <a:t>Branches </a:t>
            </a:r>
          </a:p>
          <a:p>
            <a:pPr marL="0" indent="0" algn="ctr">
              <a:buNone/>
            </a:pPr>
            <a:r>
              <a:rPr lang="en-US" sz="3600" b="1" dirty="0">
                <a:latin typeface="Times New Roman" panose="02020603050405020304" pitchFamily="18" charset="0"/>
                <a:cs typeface="Times New Roman" panose="02020603050405020304" pitchFamily="18" charset="0"/>
              </a:rPr>
              <a:t>of the </a:t>
            </a:r>
          </a:p>
          <a:p>
            <a:pPr marL="0" indent="0" algn="ctr">
              <a:buNone/>
            </a:pPr>
            <a:r>
              <a:rPr lang="en-US" sz="3600" b="1" dirty="0">
                <a:latin typeface="Times New Roman" panose="02020603050405020304" pitchFamily="18" charset="0"/>
                <a:cs typeface="Times New Roman" panose="02020603050405020304" pitchFamily="18" charset="0"/>
              </a:rPr>
              <a:t>Prevention Directorate</a:t>
            </a:r>
          </a:p>
          <a:p>
            <a:pPr marL="0" indent="0">
              <a:buNone/>
            </a:pPr>
            <a:endParaRPr lang="en-US" sz="1800" dirty="0">
              <a:latin typeface="Times New Roman" panose="02020603050405020304" pitchFamily="18" charset="0"/>
              <a:cs typeface="Times New Roman" panose="02020603050405020304" pitchFamily="18" charset="0"/>
            </a:endParaRPr>
          </a:p>
          <a:p>
            <a:pPr marL="0" indent="0">
              <a:lnSpc>
                <a:spcPct val="120000"/>
              </a:lnSpc>
              <a:buNone/>
            </a:pPr>
            <a:r>
              <a:rPr lang="en-US" sz="2200" dirty="0">
                <a:latin typeface="Times New Roman" panose="02020603050405020304" pitchFamily="18" charset="0"/>
                <a:cs typeface="Times New Roman" panose="02020603050405020304" pitchFamily="18" charset="0"/>
              </a:rPr>
              <a:t>There are four branches of the Prevention Directorate devoted to Marine Safety: </a:t>
            </a:r>
          </a:p>
          <a:p>
            <a:pPr marL="0" indent="0">
              <a:buNone/>
            </a:pPr>
            <a:endParaRPr lang="en-US" sz="2200" dirty="0">
              <a:latin typeface="Times New Roman" panose="02020603050405020304" pitchFamily="18" charset="0"/>
              <a:cs typeface="Times New Roman" panose="02020603050405020304" pitchFamily="18" charset="0"/>
            </a:endParaRPr>
          </a:p>
          <a:p>
            <a:pPr marL="457200" indent="-457200">
              <a:buAutoNum type="arabicParenR"/>
            </a:pPr>
            <a:r>
              <a:rPr lang="en-US" sz="2200" dirty="0">
                <a:latin typeface="Times New Roman" panose="02020603050405020304" pitchFamily="18" charset="0"/>
                <a:cs typeface="Times New Roman" panose="02020603050405020304" pitchFamily="18" charset="0"/>
              </a:rPr>
              <a:t>Commercial Vessel Activity</a:t>
            </a:r>
          </a:p>
          <a:p>
            <a:pPr marL="457200" indent="-457200">
              <a:buAutoNum type="arabicParenR" startAt="2"/>
            </a:pPr>
            <a:r>
              <a:rPr lang="en-US" sz="2200" dirty="0">
                <a:latin typeface="Times New Roman" panose="02020603050405020304" pitchFamily="18" charset="0"/>
                <a:cs typeface="Times New Roman" panose="02020603050405020304" pitchFamily="18" charset="0"/>
              </a:rPr>
              <a:t>Uninspected Vessel Activity</a:t>
            </a:r>
          </a:p>
          <a:p>
            <a:pPr marL="457200" indent="-457200">
              <a:buAutoNum type="arabicParenR" startAt="3"/>
            </a:pPr>
            <a:r>
              <a:rPr lang="en-US" sz="2200" dirty="0">
                <a:latin typeface="Times New Roman" panose="02020603050405020304" pitchFamily="18" charset="0"/>
                <a:cs typeface="Times New Roman" panose="02020603050405020304" pitchFamily="18" charset="0"/>
              </a:rPr>
              <a:t>Prevention Outreach</a:t>
            </a:r>
          </a:p>
          <a:p>
            <a:pPr marL="457200" indent="-457200">
              <a:buAutoNum type="arabicParenR" startAt="4"/>
            </a:pPr>
            <a:r>
              <a:rPr lang="en-US" sz="2200" dirty="0">
                <a:latin typeface="Times New Roman" panose="02020603050405020304" pitchFamily="18" charset="0"/>
                <a:cs typeface="Times New Roman" panose="02020603050405020304" pitchFamily="18" charset="0"/>
              </a:rPr>
              <a:t>Communication &amp; Education Support</a:t>
            </a:r>
          </a:p>
          <a:p>
            <a:pPr marL="0" indent="0">
              <a:buNone/>
            </a:pPr>
            <a:endParaRPr lang="en-US" sz="22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2200" dirty="0">
                <a:latin typeface="Times New Roman" panose="02020603050405020304" pitchFamily="18" charset="0"/>
                <a:cs typeface="Times New Roman" panose="02020603050405020304" pitchFamily="18" charset="0"/>
              </a:rPr>
              <a:t>Assistance is always needed in all four of these areas. Members in many of  these fields work side-by-side with Active Duty and Reserves within Sector Marine Safety Departments (MSDs) and Marine Safety Units (MSUs), engaging with both the public and the commercial fishing industry.</a:t>
            </a:r>
          </a:p>
          <a:p>
            <a:pPr marL="0" indent="0">
              <a:buNone/>
            </a:pPr>
            <a:endParaRPr lang="en-US" sz="2400" dirty="0"/>
          </a:p>
        </p:txBody>
      </p:sp>
      <p:pic>
        <p:nvPicPr>
          <p:cNvPr id="4" name="Picture 4" descr="See the source image">
            <a:extLst>
              <a:ext uri="{FF2B5EF4-FFF2-40B4-BE49-F238E27FC236}">
                <a16:creationId xmlns:a16="http://schemas.microsoft.com/office/drawing/2014/main" id="{30A0070C-1AD1-401D-B4E8-02B3B3F090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35" r="1422" b="6"/>
          <a:stretch/>
        </p:blipFill>
        <p:spPr bwMode="auto">
          <a:xfrm>
            <a:off x="6297930" y="501336"/>
            <a:ext cx="2397514" cy="216123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4" descr="Ships at sea">
            <a:extLst>
              <a:ext uri="{FF2B5EF4-FFF2-40B4-BE49-F238E27FC236}">
                <a16:creationId xmlns:a16="http://schemas.microsoft.com/office/drawing/2014/main" id="{4470E421-20E3-47CB-81DB-A74DB090B24C}"/>
              </a:ext>
            </a:extLst>
          </p:cNvPr>
          <p:cNvPicPr>
            <a:picLocks noChangeAspect="1"/>
          </p:cNvPicPr>
          <p:nvPr/>
        </p:nvPicPr>
        <p:blipFill rotWithShape="1">
          <a:blip r:embed="rId3"/>
          <a:srcRect l="14187" r="9604"/>
          <a:stretch/>
        </p:blipFill>
        <p:spPr>
          <a:xfrm>
            <a:off x="6656984" y="1130131"/>
            <a:ext cx="5120321" cy="4597738"/>
          </a:xfrm>
          <a:custGeom>
            <a:avLst/>
            <a:gdLst/>
            <a:ahLst/>
            <a:cxnLst/>
            <a:rect l="l" t="t" r="r" b="b"/>
            <a:pathLst>
              <a:path w="5249321" h="4597738">
                <a:moveTo>
                  <a:pt x="1937803" y="0"/>
                </a:moveTo>
                <a:lnTo>
                  <a:pt x="2075306" y="0"/>
                </a:lnTo>
                <a:cubicBezTo>
                  <a:pt x="3756720" y="0"/>
                  <a:pt x="3756720" y="0"/>
                  <a:pt x="3756720" y="0"/>
                </a:cubicBezTo>
                <a:cubicBezTo>
                  <a:pt x="3871017" y="0"/>
                  <a:pt x="4018934" y="79730"/>
                  <a:pt x="4079444" y="179392"/>
                </a:cubicBezTo>
                <a:cubicBezTo>
                  <a:pt x="5208980" y="2112834"/>
                  <a:pt x="5208980" y="2112834"/>
                  <a:pt x="5208980" y="2112834"/>
                </a:cubicBezTo>
                <a:cubicBezTo>
                  <a:pt x="5262769" y="2219140"/>
                  <a:pt x="5262769" y="2378598"/>
                  <a:pt x="5208980" y="2484906"/>
                </a:cubicBezTo>
                <a:cubicBezTo>
                  <a:pt x="4079444" y="4418346"/>
                  <a:pt x="4079444" y="4418346"/>
                  <a:pt x="4079444" y="4418346"/>
                </a:cubicBezTo>
                <a:cubicBezTo>
                  <a:pt x="4018934" y="4518010"/>
                  <a:pt x="3871017" y="4597738"/>
                  <a:pt x="3756720" y="4597738"/>
                </a:cubicBezTo>
                <a:lnTo>
                  <a:pt x="1497645" y="4597738"/>
                </a:lnTo>
                <a:cubicBezTo>
                  <a:pt x="1376624" y="4597738"/>
                  <a:pt x="1228709" y="4518010"/>
                  <a:pt x="1174922" y="4418346"/>
                </a:cubicBezTo>
                <a:cubicBezTo>
                  <a:pt x="45385" y="2484906"/>
                  <a:pt x="45385" y="2484906"/>
                  <a:pt x="45385" y="2484906"/>
                </a:cubicBezTo>
                <a:cubicBezTo>
                  <a:pt x="-15128" y="2378598"/>
                  <a:pt x="-15128" y="2219140"/>
                  <a:pt x="45385" y="2112834"/>
                </a:cubicBezTo>
                <a:cubicBezTo>
                  <a:pt x="115981" y="1991994"/>
                  <a:pt x="182165" y="1878706"/>
                  <a:pt x="244212" y="1772499"/>
                </a:cubicBezTo>
                <a:lnTo>
                  <a:pt x="329190" y="1627041"/>
                </a:lnTo>
                <a:lnTo>
                  <a:pt x="1398074" y="1627041"/>
                </a:lnTo>
                <a:cubicBezTo>
                  <a:pt x="1456729" y="1627041"/>
                  <a:pt x="1532637" y="1586126"/>
                  <a:pt x="1563690" y="1534980"/>
                </a:cubicBezTo>
                <a:cubicBezTo>
                  <a:pt x="1563690" y="1534980"/>
                  <a:pt x="1563690" y="1534980"/>
                  <a:pt x="2143347" y="542774"/>
                </a:cubicBezTo>
                <a:cubicBezTo>
                  <a:pt x="2170950" y="488219"/>
                  <a:pt x="2170950" y="406388"/>
                  <a:pt x="2143347" y="351833"/>
                </a:cubicBezTo>
                <a:cubicBezTo>
                  <a:pt x="2143347" y="351833"/>
                  <a:pt x="2143347" y="351833"/>
                  <a:pt x="1954987" y="29414"/>
                </a:cubicBezTo>
                <a:close/>
              </a:path>
            </a:pathLst>
          </a:custGeom>
        </p:spPr>
      </p:pic>
      <p:pic>
        <p:nvPicPr>
          <p:cNvPr id="5" name="Picture 2" descr="May be an image of text that says 'ze and location ONS oard nd location NINSPECTED /123 (a)(b)(d) (MAXIMUM nical testing program EXAMINA PASSE SIX PASSEN ng program mical test or all crewmemb UPV STATES COAST VP SRMSD 1790 OANS while intoxica EPORTING- porting reqi ting requi' driven ith ch are e: THIS VESSEL MEETS ALL UNINSPECTED வ.. JAN JUL FEB PAS AUG MAR A 20 20 REQUIREMENT ER'">
            <a:extLst>
              <a:ext uri="{FF2B5EF4-FFF2-40B4-BE49-F238E27FC236}">
                <a16:creationId xmlns:a16="http://schemas.microsoft.com/office/drawing/2014/main" id="{BE821824-DF87-4703-A88C-13173A4DDAB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232" r="-1" b="10002"/>
          <a:stretch/>
        </p:blipFill>
        <p:spPr bwMode="auto">
          <a:xfrm>
            <a:off x="8539709" y="4904909"/>
            <a:ext cx="1902153" cy="1645920"/>
          </a:xfrm>
          <a:custGeom>
            <a:avLst/>
            <a:gdLst/>
            <a:ahLst/>
            <a:cxnLst/>
            <a:rect l="l" t="t" r="r" b="b"/>
            <a:pathLst>
              <a:path w="1792581" h="1615920">
                <a:moveTo>
                  <a:pt x="511427" y="0"/>
                </a:moveTo>
                <a:cubicBezTo>
                  <a:pt x="1282876" y="0"/>
                  <a:pt x="1282876" y="0"/>
                  <a:pt x="1282876" y="0"/>
                </a:cubicBezTo>
                <a:cubicBezTo>
                  <a:pt x="1321907" y="0"/>
                  <a:pt x="1372419" y="28022"/>
                  <a:pt x="1393082" y="63050"/>
                </a:cubicBezTo>
                <a:cubicBezTo>
                  <a:pt x="1778805" y="742576"/>
                  <a:pt x="1778805" y="742576"/>
                  <a:pt x="1778805" y="742576"/>
                </a:cubicBezTo>
                <a:cubicBezTo>
                  <a:pt x="1797173" y="779939"/>
                  <a:pt x="1797173" y="835982"/>
                  <a:pt x="1778805" y="873345"/>
                </a:cubicBezTo>
                <a:cubicBezTo>
                  <a:pt x="1393082" y="1552872"/>
                  <a:pt x="1393082" y="1552872"/>
                  <a:pt x="1393082" y="1552872"/>
                </a:cubicBezTo>
                <a:cubicBezTo>
                  <a:pt x="1372419" y="1587899"/>
                  <a:pt x="1321907" y="1615920"/>
                  <a:pt x="1282876" y="1615920"/>
                </a:cubicBezTo>
                <a:lnTo>
                  <a:pt x="511427" y="1615920"/>
                </a:lnTo>
                <a:cubicBezTo>
                  <a:pt x="470101" y="1615920"/>
                  <a:pt x="419590" y="1587899"/>
                  <a:pt x="401222" y="1552872"/>
                </a:cubicBezTo>
                <a:cubicBezTo>
                  <a:pt x="15498" y="873345"/>
                  <a:pt x="15498" y="873345"/>
                  <a:pt x="15498" y="873345"/>
                </a:cubicBezTo>
                <a:cubicBezTo>
                  <a:pt x="-5166" y="835982"/>
                  <a:pt x="-5166" y="779939"/>
                  <a:pt x="15498" y="742576"/>
                </a:cubicBezTo>
                <a:cubicBezTo>
                  <a:pt x="401222" y="63050"/>
                  <a:pt x="401222" y="63050"/>
                  <a:pt x="401222" y="63050"/>
                </a:cubicBezTo>
                <a:cubicBezTo>
                  <a:pt x="419590" y="28022"/>
                  <a:pt x="470101" y="0"/>
                  <a:pt x="51142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496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EB355-EEBB-4CED-A6EA-95BF68EBA9F5}"/>
              </a:ext>
            </a:extLst>
          </p:cNvPr>
          <p:cNvSpPr>
            <a:spLocks noGrp="1"/>
          </p:cNvSpPr>
          <p:nvPr>
            <p:ph idx="1"/>
          </p:nvPr>
        </p:nvSpPr>
        <p:spPr>
          <a:xfrm>
            <a:off x="1057275" y="1820499"/>
            <a:ext cx="5446395" cy="4824617"/>
          </a:xfrm>
        </p:spPr>
        <p:txBody>
          <a:bodyPr>
            <a:normAutofit fontScale="92500" lnSpcReduction="10000"/>
          </a:bodyPr>
          <a:lstStyle/>
          <a:p>
            <a:pPr marL="0" indent="0" algn="ctr">
              <a:buNone/>
            </a:pPr>
            <a:endParaRPr lang="en-US" sz="2800" b="1" dirty="0">
              <a:latin typeface="Verdana" panose="020B0604030504040204" pitchFamily="34" charset="0"/>
              <a:ea typeface="Verdana" panose="020B0604030504040204" pitchFamily="34" charset="0"/>
            </a:endParaRPr>
          </a:p>
          <a:p>
            <a:pPr marL="0" indent="0" algn="ctr">
              <a:lnSpc>
                <a:spcPct val="100000"/>
              </a:lnSpc>
              <a:spcBef>
                <a:spcPts val="0"/>
              </a:spcBef>
              <a:buNone/>
            </a:pPr>
            <a:endParaRPr lang="en-US" u="sng" dirty="0"/>
          </a:p>
          <a:p>
            <a:pPr marL="0" indent="0">
              <a:lnSpc>
                <a:spcPct val="110000"/>
              </a:lnSpc>
              <a:buNone/>
            </a:pPr>
            <a:r>
              <a:rPr lang="en-US" sz="2000" dirty="0">
                <a:latin typeface="Times New Roman" panose="02020603050405020304" pitchFamily="18" charset="0"/>
                <a:cs typeface="Times New Roman" panose="02020603050405020304" pitchFamily="18" charset="0"/>
              </a:rPr>
              <a:t>Two highly sought-after qualifications of the Marine Safety branch involve commercial vessels.</a:t>
            </a:r>
          </a:p>
          <a:p>
            <a:pPr marL="0" indent="0">
              <a:lnSpc>
                <a:spcPct val="110000"/>
              </a:lnSpc>
              <a:buNone/>
            </a:pPr>
            <a:r>
              <a:rPr lang="en-US" sz="2000" dirty="0">
                <a:latin typeface="Times New Roman" panose="02020603050405020304" pitchFamily="18" charset="0"/>
                <a:cs typeface="Times New Roman" panose="02020603050405020304" pitchFamily="18" charset="0"/>
              </a:rPr>
              <a:t>These qualifications allow an Auxiliarist to perform courtesy safety exams for commercial fishing and passenger vessels. Monitoring safety standards, protecting the public, and preserving the health and welfare of the commercial fishing workforce are the goals of an examiner. </a:t>
            </a:r>
          </a:p>
          <a:p>
            <a:pPr marL="0" indent="0">
              <a:lnSpc>
                <a:spcPct val="110000"/>
              </a:lnSpc>
              <a:buNone/>
            </a:pPr>
            <a:r>
              <a:rPr lang="en-US" sz="2000" dirty="0">
                <a:latin typeface="Times New Roman" panose="02020603050405020304" pitchFamily="18" charset="0"/>
                <a:cs typeface="Times New Roman" panose="02020603050405020304" pitchFamily="18" charset="0"/>
              </a:rPr>
              <a:t>The need for both of these qualifications is reflected in GAP analyses that are periodically completed by Sectors that indicate areas for which each Sector most often requests support from the Auxiliary. </a:t>
            </a:r>
          </a:p>
          <a:p>
            <a:pPr marL="0" indent="0">
              <a:buNone/>
            </a:pPr>
            <a:endParaRPr lang="en-US" sz="1800" dirty="0">
              <a:latin typeface="Times New Roman" panose="02020603050405020304" pitchFamily="18" charset="0"/>
              <a:cs typeface="Times New Roman" panose="02020603050405020304" pitchFamily="18" charset="0"/>
            </a:endParaRPr>
          </a:p>
        </p:txBody>
      </p:sp>
      <p:pic>
        <p:nvPicPr>
          <p:cNvPr id="6" name="Picture 5" descr="A picture containing indoor, person, working, preparing&#10;&#10;Description automatically generated">
            <a:extLst>
              <a:ext uri="{FF2B5EF4-FFF2-40B4-BE49-F238E27FC236}">
                <a16:creationId xmlns:a16="http://schemas.microsoft.com/office/drawing/2014/main" id="{7FB6D4D3-B041-4A8B-AE52-88769EB7B455}"/>
              </a:ext>
            </a:extLst>
          </p:cNvPr>
          <p:cNvPicPr>
            <a:picLocks noChangeAspect="1"/>
          </p:cNvPicPr>
          <p:nvPr/>
        </p:nvPicPr>
        <p:blipFill rotWithShape="1">
          <a:blip r:embed="rId2">
            <a:extLst>
              <a:ext uri="{28A0092B-C50C-407E-A947-70E740481C1C}">
                <a14:useLocalDpi xmlns:a14="http://schemas.microsoft.com/office/drawing/2010/main" val="0"/>
              </a:ext>
            </a:extLst>
          </a:blip>
          <a:srcRect l="5106" r="22620" b="-1"/>
          <a:stretch/>
        </p:blipFill>
        <p:spPr>
          <a:xfrm>
            <a:off x="6995160" y="441756"/>
            <a:ext cx="4373338" cy="2757487"/>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pic>
      <p:pic>
        <p:nvPicPr>
          <p:cNvPr id="7" name="Picture 6" descr="A picture containing person, outdoor&#10;&#10;Description automatically generated">
            <a:extLst>
              <a:ext uri="{FF2B5EF4-FFF2-40B4-BE49-F238E27FC236}">
                <a16:creationId xmlns:a16="http://schemas.microsoft.com/office/drawing/2014/main" id="{D508CFCA-4C79-49E6-A1F0-C30F83E17D1F}"/>
              </a:ext>
            </a:extLst>
          </p:cNvPr>
          <p:cNvPicPr>
            <a:picLocks noChangeAspect="1"/>
          </p:cNvPicPr>
          <p:nvPr/>
        </p:nvPicPr>
        <p:blipFill rotWithShape="1">
          <a:blip r:embed="rId3">
            <a:extLst>
              <a:ext uri="{28A0092B-C50C-407E-A947-70E740481C1C}">
                <a14:useLocalDpi xmlns:a14="http://schemas.microsoft.com/office/drawing/2010/main" val="0"/>
              </a:ext>
            </a:extLst>
          </a:blip>
          <a:srcRect t="3378" r="3" b="11354"/>
          <a:stretch/>
        </p:blipFill>
        <p:spPr>
          <a:xfrm>
            <a:off x="6995160" y="3749040"/>
            <a:ext cx="4373338" cy="2667204"/>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sp>
        <p:nvSpPr>
          <p:cNvPr id="2" name="TextBox 1">
            <a:extLst>
              <a:ext uri="{FF2B5EF4-FFF2-40B4-BE49-F238E27FC236}">
                <a16:creationId xmlns:a16="http://schemas.microsoft.com/office/drawing/2014/main" id="{B516FE07-CCEE-B146-8A09-E2389EA283C9}"/>
              </a:ext>
            </a:extLst>
          </p:cNvPr>
          <p:cNvSpPr txBox="1"/>
          <p:nvPr/>
        </p:nvSpPr>
        <p:spPr>
          <a:xfrm>
            <a:off x="948690" y="323569"/>
            <a:ext cx="5257800" cy="1938992"/>
          </a:xfrm>
          <a:prstGeom prst="rect">
            <a:avLst/>
          </a:prstGeom>
          <a:noFill/>
        </p:spPr>
        <p:txBody>
          <a:bodyPr wrap="square" rtlCol="0">
            <a:spAutoFit/>
          </a:bodyPr>
          <a:lstStyle/>
          <a:p>
            <a:pPr algn="ctr"/>
            <a:r>
              <a:rPr lang="en-US" sz="2400" b="1" dirty="0">
                <a:latin typeface="Times New Roman" panose="02020603050405020304" pitchFamily="18" charset="0"/>
                <a:ea typeface="Verdana" panose="020B0604030504040204" pitchFamily="34" charset="0"/>
                <a:cs typeface="Times New Roman" panose="02020603050405020304" pitchFamily="18" charset="0"/>
              </a:rPr>
              <a:t>Commercial Fishing </a:t>
            </a:r>
          </a:p>
          <a:p>
            <a:pPr algn="ctr"/>
            <a:r>
              <a:rPr lang="en-US" sz="2400" b="1" dirty="0">
                <a:latin typeface="Times New Roman" panose="02020603050405020304" pitchFamily="18" charset="0"/>
                <a:ea typeface="Verdana" panose="020B0604030504040204" pitchFamily="34" charset="0"/>
                <a:cs typeface="Times New Roman" panose="02020603050405020304" pitchFamily="18" charset="0"/>
              </a:rPr>
              <a:t>Vessel Examiner </a:t>
            </a:r>
          </a:p>
          <a:p>
            <a:pPr algn="ctr"/>
            <a:endParaRPr lang="en-US" sz="2400" b="1" dirty="0">
              <a:latin typeface="Times New Roman" panose="02020603050405020304" pitchFamily="18" charset="0"/>
              <a:ea typeface="Verdana" panose="020B0604030504040204" pitchFamily="34" charset="0"/>
              <a:cs typeface="Times New Roman" panose="02020603050405020304" pitchFamily="18" charset="0"/>
            </a:endParaRPr>
          </a:p>
          <a:p>
            <a:pPr algn="ctr"/>
            <a:r>
              <a:rPr lang="en-US" sz="2400" b="1" dirty="0">
                <a:latin typeface="Times New Roman" panose="02020603050405020304" pitchFamily="18" charset="0"/>
                <a:ea typeface="Verdana" panose="020B0604030504040204" pitchFamily="34" charset="0"/>
                <a:cs typeface="Times New Roman" panose="02020603050405020304" pitchFamily="18" charset="0"/>
              </a:rPr>
              <a:t>Uninspected Passenger </a:t>
            </a:r>
          </a:p>
          <a:p>
            <a:pPr algn="ctr"/>
            <a:r>
              <a:rPr lang="en-US" sz="2400" b="1" dirty="0">
                <a:latin typeface="Times New Roman" panose="02020603050405020304" pitchFamily="18" charset="0"/>
                <a:ea typeface="Verdana" panose="020B0604030504040204" pitchFamily="34" charset="0"/>
                <a:cs typeface="Times New Roman" panose="02020603050405020304" pitchFamily="18" charset="0"/>
              </a:rPr>
              <a:t>Vessel Examiner</a:t>
            </a:r>
          </a:p>
        </p:txBody>
      </p:sp>
    </p:spTree>
    <p:extLst>
      <p:ext uri="{BB962C8B-B14F-4D97-AF65-F5344CB8AC3E}">
        <p14:creationId xmlns:p14="http://schemas.microsoft.com/office/powerpoint/2010/main" val="2932439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53">
            <a:extLst>
              <a:ext uri="{FF2B5EF4-FFF2-40B4-BE49-F238E27FC236}">
                <a16:creationId xmlns:a16="http://schemas.microsoft.com/office/drawing/2014/main" id="{15A6F6D5-69CC-46DB-B810-44A7F578C3DC}"/>
              </a:ext>
            </a:extLst>
          </p:cNvPr>
          <p:cNvSpPr>
            <a:spLocks noGrp="1"/>
          </p:cNvSpPr>
          <p:nvPr>
            <p:ph idx="1"/>
          </p:nvPr>
        </p:nvSpPr>
        <p:spPr>
          <a:xfrm>
            <a:off x="6153978" y="437197"/>
            <a:ext cx="5733222" cy="6146481"/>
          </a:xfrm>
        </p:spPr>
        <p:txBody>
          <a:bodyPr>
            <a:normAutofit lnSpcReduction="10000"/>
          </a:bodyPr>
          <a:lstStyle/>
          <a:p>
            <a:pPr marL="0" indent="0" algn="ctr">
              <a:buNone/>
            </a:pPr>
            <a:r>
              <a:rPr lang="en-US" sz="4000" b="1" dirty="0">
                <a:latin typeface="Times New Roman" panose="02020603050405020304" pitchFamily="18" charset="0"/>
                <a:cs typeface="Times New Roman" panose="02020603050405020304" pitchFamily="18" charset="0"/>
              </a:rPr>
              <a:t>Pollution </a:t>
            </a:r>
          </a:p>
          <a:p>
            <a:pPr marL="0" indent="0" algn="ctr">
              <a:buNone/>
            </a:pPr>
            <a:r>
              <a:rPr lang="en-US" sz="4000" b="1" dirty="0">
                <a:latin typeface="Times New Roman" panose="02020603050405020304" pitchFamily="18" charset="0"/>
                <a:cs typeface="Times New Roman" panose="02020603050405020304" pitchFamily="18" charset="0"/>
              </a:rPr>
              <a:t>Responder</a:t>
            </a:r>
          </a:p>
          <a:p>
            <a:pPr marL="0" indent="0">
              <a:buNone/>
            </a:pPr>
            <a:endParaRPr lang="en-US" sz="1800" dirty="0">
              <a:latin typeface="Times New Roman" panose="02020603050405020304" pitchFamily="18" charset="0"/>
              <a:cs typeface="Times New Roman" panose="02020603050405020304" pitchFamily="18" charset="0"/>
            </a:endParaRPr>
          </a:p>
          <a:p>
            <a:pPr marL="0" indent="0">
              <a:lnSpc>
                <a:spcPct val="100000"/>
              </a:lnSpc>
              <a:buNone/>
            </a:pPr>
            <a:r>
              <a:rPr lang="en-US" sz="2000" dirty="0">
                <a:latin typeface="Times New Roman" panose="02020603050405020304" pitchFamily="18" charset="0"/>
                <a:cs typeface="Times New Roman" panose="02020603050405020304" pitchFamily="18" charset="0"/>
              </a:rPr>
              <a:t>Pollution Responder is one of the most frequently utilized qualifications for the Auxiliary in all Coast Guard Sectors.</a:t>
            </a:r>
          </a:p>
          <a:p>
            <a:pPr marL="0" indent="0" algn="just">
              <a:lnSpc>
                <a:spcPct val="100000"/>
              </a:lnSpc>
              <a:buNone/>
            </a:pPr>
            <a:endParaRPr lang="en-US" sz="2000" dirty="0">
              <a:latin typeface="Times New Roman" panose="02020603050405020304" pitchFamily="18" charset="0"/>
              <a:cs typeface="Times New Roman" panose="02020603050405020304" pitchFamily="18" charset="0"/>
            </a:endParaRPr>
          </a:p>
          <a:p>
            <a:pPr marL="0" indent="0">
              <a:lnSpc>
                <a:spcPct val="100000"/>
              </a:lnSpc>
              <a:buNone/>
            </a:pPr>
            <a:r>
              <a:rPr lang="en-US" sz="2000" dirty="0">
                <a:latin typeface="Times New Roman" panose="02020603050405020304" pitchFamily="18" charset="0"/>
                <a:cs typeface="Times New Roman" panose="02020603050405020304" pitchFamily="18" charset="0"/>
              </a:rPr>
              <a:t>Auxiliary Pollution Responders find themselves doing numerous activities such as taking samples, keeping notes during investigations, and providing security perimeters for oil cleanup teams.</a:t>
            </a:r>
          </a:p>
          <a:p>
            <a:pPr marL="0" indent="0" algn="just">
              <a:lnSpc>
                <a:spcPct val="100000"/>
              </a:lnSpc>
              <a:buNone/>
            </a:pPr>
            <a:endParaRPr lang="en-US" sz="2000" dirty="0">
              <a:latin typeface="Times New Roman" panose="02020603050405020304" pitchFamily="18" charset="0"/>
              <a:cs typeface="Times New Roman" panose="02020603050405020304" pitchFamily="18" charset="0"/>
            </a:endParaRPr>
          </a:p>
          <a:p>
            <a:pPr marL="0" indent="0">
              <a:lnSpc>
                <a:spcPct val="100000"/>
              </a:lnSpc>
              <a:buNone/>
            </a:pPr>
            <a:r>
              <a:rPr lang="en-US" sz="2000" dirty="0">
                <a:latin typeface="Times New Roman" panose="02020603050405020304" pitchFamily="18" charset="0"/>
                <a:cs typeface="Times New Roman" panose="02020603050405020304" pitchFamily="18" charset="0"/>
              </a:rPr>
              <a:t>A member’s activities will be determined by the Active Duty they work alongside on a spill response. Different Sectors may have different assignments for Auxiliarists.</a:t>
            </a:r>
          </a:p>
        </p:txBody>
      </p:sp>
      <p:pic>
        <p:nvPicPr>
          <p:cNvPr id="2050" name="Picture 2" descr="See the source image">
            <a:extLst>
              <a:ext uri="{FF2B5EF4-FFF2-40B4-BE49-F238E27FC236}">
                <a16:creationId xmlns:a16="http://schemas.microsoft.com/office/drawing/2014/main" id="{1738553D-C131-484E-881A-A1318CA35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99" y="274321"/>
            <a:ext cx="5108735" cy="29689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68217D39-B6F3-4D64-94A0-661C546FA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 y="3510438"/>
            <a:ext cx="5108735" cy="296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630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person, indoor, room, conference room&#10;&#10;Description automatically generated">
            <a:extLst>
              <a:ext uri="{FF2B5EF4-FFF2-40B4-BE49-F238E27FC236}">
                <a16:creationId xmlns:a16="http://schemas.microsoft.com/office/drawing/2014/main" id="{F2FAC078-7A61-4925-B8FE-AD71F367BB4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2429" y="3655236"/>
            <a:ext cx="5234938" cy="2862322"/>
          </a:xfrm>
        </p:spPr>
      </p:pic>
      <p:pic>
        <p:nvPicPr>
          <p:cNvPr id="4" name="Picture 3" descr="A picture containing text, person, standing, orange&#10;&#10;Description automatically generated">
            <a:extLst>
              <a:ext uri="{FF2B5EF4-FFF2-40B4-BE49-F238E27FC236}">
                <a16:creationId xmlns:a16="http://schemas.microsoft.com/office/drawing/2014/main" id="{40D317B5-9984-46FE-8D2F-85FF82FF0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858" y="566678"/>
            <a:ext cx="5378468" cy="2782312"/>
          </a:xfrm>
          <a:prstGeom prst="rect">
            <a:avLst/>
          </a:prstGeom>
        </p:spPr>
      </p:pic>
      <p:sp>
        <p:nvSpPr>
          <p:cNvPr id="7" name="TextBox 6">
            <a:extLst>
              <a:ext uri="{FF2B5EF4-FFF2-40B4-BE49-F238E27FC236}">
                <a16:creationId xmlns:a16="http://schemas.microsoft.com/office/drawing/2014/main" id="{79E5C0B4-146F-427A-B81B-CE0B8179D6DC}"/>
              </a:ext>
            </a:extLst>
          </p:cNvPr>
          <p:cNvSpPr txBox="1"/>
          <p:nvPr/>
        </p:nvSpPr>
        <p:spPr>
          <a:xfrm>
            <a:off x="450665" y="993074"/>
            <a:ext cx="5378467" cy="338554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Any Auxiliarist can participate in Sea Partners, an outreach program designed to inform the public about the harmful impacts of water pollution. There are no prerequisites---just a passion for the mission and the desire to succeed! While not required, the AUX-MEES qualification (see page 9 of this presentation) is highly recommended and encouraged.</a:t>
            </a:r>
          </a:p>
          <a:p>
            <a:pPr algn="just"/>
            <a:endParaRPr lang="en-US" dirty="0">
              <a:latin typeface="Times New Roman" panose="02020603050405020304" pitchFamily="18" charset="0"/>
              <a:cs typeface="Times New Roman" panose="02020603050405020304" pitchFamily="18" charset="0"/>
            </a:endParaRPr>
          </a:p>
          <a:p>
            <a:pPr algn="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0B3AE18-08F9-8E4B-90EE-5D79FFED0213}"/>
              </a:ext>
            </a:extLst>
          </p:cNvPr>
          <p:cNvSpPr txBox="1"/>
          <p:nvPr/>
        </p:nvSpPr>
        <p:spPr>
          <a:xfrm>
            <a:off x="1249867" y="251268"/>
            <a:ext cx="6027046"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Sea Partners</a:t>
            </a:r>
          </a:p>
        </p:txBody>
      </p:sp>
      <p:sp>
        <p:nvSpPr>
          <p:cNvPr id="12" name="TextBox 11">
            <a:extLst>
              <a:ext uri="{FF2B5EF4-FFF2-40B4-BE49-F238E27FC236}">
                <a16:creationId xmlns:a16="http://schemas.microsoft.com/office/drawing/2014/main" id="{8E299CFB-B438-124A-8596-2D58CE4B9119}"/>
              </a:ext>
            </a:extLst>
          </p:cNvPr>
          <p:cNvSpPr txBox="1"/>
          <p:nvPr/>
        </p:nvSpPr>
        <p:spPr>
          <a:xfrm>
            <a:off x="6229857" y="3655236"/>
            <a:ext cx="5545602" cy="313932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Sea Partners missions include presentations at recreational venues such as boating/fishing events, </a:t>
            </a:r>
          </a:p>
          <a:p>
            <a:r>
              <a:rPr lang="en-US" sz="2000" dirty="0">
                <a:latin typeface="Times New Roman" panose="02020603050405020304" pitchFamily="18" charset="0"/>
                <a:cs typeface="Times New Roman" panose="02020603050405020304" pitchFamily="18" charset="0"/>
              </a:rPr>
              <a:t>and engaging with environmental groups.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As kids are the keys to the future of pollution prevention, the majority of Sea Partners missions provide prime opportunities for members to inspire children in classrooms, at school events, and at other youth-friendly happenings like water festivals!</a:t>
            </a:r>
          </a:p>
          <a:p>
            <a:endParaRPr lang="en-US" dirty="0"/>
          </a:p>
        </p:txBody>
      </p:sp>
    </p:spTree>
    <p:extLst>
      <p:ext uri="{BB962C8B-B14F-4D97-AF65-F5344CB8AC3E}">
        <p14:creationId xmlns:p14="http://schemas.microsoft.com/office/powerpoint/2010/main" val="252153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2D4971-3E67-425F-8A04-D7DE8EDD64B7}"/>
              </a:ext>
            </a:extLst>
          </p:cNvPr>
          <p:cNvSpPr>
            <a:spLocks noGrp="1"/>
          </p:cNvSpPr>
          <p:nvPr>
            <p:ph idx="1"/>
          </p:nvPr>
        </p:nvSpPr>
        <p:spPr>
          <a:xfrm>
            <a:off x="734270" y="857249"/>
            <a:ext cx="5563660" cy="5968543"/>
          </a:xfrm>
        </p:spPr>
        <p:txBody>
          <a:bodyPr>
            <a:normAutofit/>
          </a:bodyPr>
          <a:lstStyle/>
          <a:p>
            <a:pPr marL="0" indent="0" algn="ctr">
              <a:lnSpc>
                <a:spcPct val="100000"/>
              </a:lnSpc>
              <a:buNone/>
            </a:pPr>
            <a:endParaRPr lang="en-US" sz="2000" dirty="0">
              <a:latin typeface="Times New Roman" panose="02020603050405020304" pitchFamily="18" charset="0"/>
              <a:cs typeface="Times New Roman" panose="02020603050405020304" pitchFamily="18" charset="0"/>
            </a:endParaRPr>
          </a:p>
          <a:p>
            <a:pPr marL="0" indent="0">
              <a:lnSpc>
                <a:spcPct val="100000"/>
              </a:lnSpc>
              <a:buNone/>
            </a:pPr>
            <a:r>
              <a:rPr lang="en-US" sz="2000" dirty="0">
                <a:latin typeface="Times New Roman" panose="02020603050405020304" pitchFamily="18" charset="0"/>
                <a:cs typeface="Times New Roman" panose="02020603050405020304" pitchFamily="18" charset="0"/>
              </a:rPr>
              <a:t>Members pursuing Navigation Systems training learn the proper procedures for verifying Aids to Navigation (ATON), bridges, and chart updating. </a:t>
            </a:r>
          </a:p>
          <a:p>
            <a:pPr marL="0" indent="0">
              <a:lnSpc>
                <a:spcPct val="100000"/>
              </a:lnSpc>
              <a:buNone/>
            </a:pPr>
            <a:r>
              <a:rPr lang="en-US" sz="2000" dirty="0">
                <a:latin typeface="Times New Roman" panose="02020603050405020304" pitchFamily="18" charset="0"/>
                <a:cs typeface="Times New Roman" panose="02020603050405020304" pitchFamily="18" charset="0"/>
              </a:rPr>
              <a:t>Training in this branch requires working with an Auxiliary Verifying Officer (VO) toward successful completion of the ATON Verifier PQS workbook:</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nSpc>
                <a:spcPct val="110000"/>
              </a:lnSpc>
              <a:buNone/>
            </a:pPr>
            <a:endParaRPr lang="en-US" sz="2000" dirty="0">
              <a:latin typeface="Times New Roman" panose="02020603050405020304" pitchFamily="18" charset="0"/>
              <a:cs typeface="Times New Roman" panose="02020603050405020304" pitchFamily="18" charset="0"/>
            </a:endParaRPr>
          </a:p>
          <a:p>
            <a:pPr marL="0" indent="0">
              <a:lnSpc>
                <a:spcPct val="110000"/>
              </a:lnSpc>
              <a:buNone/>
            </a:pPr>
            <a:r>
              <a:rPr lang="en-US" sz="2000" dirty="0">
                <a:latin typeface="Times New Roman" panose="02020603050405020304" pitchFamily="18" charset="0"/>
                <a:cs typeface="Times New Roman" panose="02020603050405020304" pitchFamily="18" charset="0"/>
              </a:rPr>
              <a:t>An ATON Verifying / Chart Updating C-School is available to a limited number of accepted members each year as an opportunity to learn in a formal classroom environment, in addition to completing      the required PQS.*</a:t>
            </a:r>
            <a:endParaRPr lang="en-US" sz="1800" dirty="0">
              <a:latin typeface="Times New Roman" panose="02020603050405020304" pitchFamily="18" charset="0"/>
              <a:cs typeface="Times New Roman" panose="02020603050405020304" pitchFamily="18" charset="0"/>
            </a:endParaRPr>
          </a:p>
          <a:p>
            <a:pPr marL="0" indent="0" algn="just">
              <a:buNone/>
            </a:pPr>
            <a:r>
              <a:rPr lang="en-US" sz="1200" dirty="0">
                <a:latin typeface="Times New Roman" panose="02020603050405020304" pitchFamily="18" charset="0"/>
                <a:cs typeface="Times New Roman" panose="02020603050405020304" pitchFamily="18" charset="0"/>
              </a:rPr>
              <a:t>*Attending the C-School does not earn the member a Letter of Designation (LOD). The member must still successfully complete the required sign-offs in the PQS workbook.</a:t>
            </a:r>
          </a:p>
          <a:p>
            <a:pPr marL="0" indent="0" algn="r">
              <a:buNone/>
            </a:pPr>
            <a:endParaRPr lang="en-US" sz="1200" dirty="0">
              <a:highlight>
                <a:srgbClr val="FFFF00"/>
              </a:highlight>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p:txBody>
      </p:sp>
      <p:pic>
        <p:nvPicPr>
          <p:cNvPr id="4" name="Picture 3" descr="A picture containing sky, water, outdoor, boat&#10;&#10;Description automatically generated">
            <a:extLst>
              <a:ext uri="{FF2B5EF4-FFF2-40B4-BE49-F238E27FC236}">
                <a16:creationId xmlns:a16="http://schemas.microsoft.com/office/drawing/2014/main" id="{103398CE-7EC4-4DE7-813E-40EB56C71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5120" y="542924"/>
            <a:ext cx="4976923" cy="5857876"/>
          </a:xfrm>
          <a:prstGeom prst="rect">
            <a:avLst/>
          </a:prstGeom>
        </p:spPr>
      </p:pic>
      <p:sp>
        <p:nvSpPr>
          <p:cNvPr id="8" name="TextBox 7">
            <a:extLst>
              <a:ext uri="{FF2B5EF4-FFF2-40B4-BE49-F238E27FC236}">
                <a16:creationId xmlns:a16="http://schemas.microsoft.com/office/drawing/2014/main" id="{EF3799AD-BDF5-4D54-A346-DDBF38B69483}"/>
              </a:ext>
            </a:extLst>
          </p:cNvPr>
          <p:cNvSpPr txBox="1"/>
          <p:nvPr/>
        </p:nvSpPr>
        <p:spPr>
          <a:xfrm>
            <a:off x="734270" y="3561732"/>
            <a:ext cx="5277911" cy="307777"/>
          </a:xfrm>
          <a:prstGeom prst="rect">
            <a:avLst/>
          </a:prstGeom>
          <a:noFill/>
        </p:spPr>
        <p:txBody>
          <a:bodyPr wrap="square">
            <a:spAutoFit/>
          </a:bodyPr>
          <a:lstStyle/>
          <a:p>
            <a:pPr marL="0"/>
            <a:r>
              <a:rPr lang="en-US" sz="1400" b="0"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ATON Verifier Performance Qualification Standard (AV PQS) Booklet</a:t>
            </a:r>
            <a:endParaRPr lang="en-US" sz="1400" dirty="0">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1ADCDD7-C634-2046-9CBD-81AC10999DFD}"/>
              </a:ext>
            </a:extLst>
          </p:cNvPr>
          <p:cNvSpPr txBox="1"/>
          <p:nvPr/>
        </p:nvSpPr>
        <p:spPr>
          <a:xfrm>
            <a:off x="734270" y="411480"/>
            <a:ext cx="5095030"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Navigation Systems</a:t>
            </a:r>
          </a:p>
        </p:txBody>
      </p:sp>
      <p:sp>
        <p:nvSpPr>
          <p:cNvPr id="5" name="TextBox 4">
            <a:extLst>
              <a:ext uri="{FF2B5EF4-FFF2-40B4-BE49-F238E27FC236}">
                <a16:creationId xmlns:a16="http://schemas.microsoft.com/office/drawing/2014/main" id="{D03D30E2-BA11-4441-BEDB-CC91BA8C50C7}"/>
              </a:ext>
            </a:extLst>
          </p:cNvPr>
          <p:cNvSpPr txBox="1"/>
          <p:nvPr/>
        </p:nvSpPr>
        <p:spPr>
          <a:xfrm>
            <a:off x="5058137" y="89036"/>
            <a:ext cx="3796496" cy="369332"/>
          </a:xfrm>
          <a:prstGeom prst="rect">
            <a:avLst/>
          </a:prstGeom>
          <a:noFill/>
        </p:spPr>
        <p:txBody>
          <a:bodyPr wrap="square" rtlCol="0">
            <a:spAutoFit/>
          </a:bodyPr>
          <a:lstStyle/>
          <a:p>
            <a:r>
              <a:rPr lang="en-US" dirty="0">
                <a:solidFill>
                  <a:srgbClr val="FF0000"/>
                </a:solidFill>
              </a:rPr>
              <a:t> </a:t>
            </a:r>
          </a:p>
        </p:txBody>
      </p:sp>
    </p:spTree>
    <p:extLst>
      <p:ext uri="{BB962C8B-B14F-4D97-AF65-F5344CB8AC3E}">
        <p14:creationId xmlns:p14="http://schemas.microsoft.com/office/powerpoint/2010/main" val="1195963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227B88-200C-4B47-BEF1-949F34E40051}"/>
              </a:ext>
            </a:extLst>
          </p:cNvPr>
          <p:cNvSpPr>
            <a:spLocks noGrp="1"/>
          </p:cNvSpPr>
          <p:nvPr>
            <p:ph idx="1"/>
          </p:nvPr>
        </p:nvSpPr>
        <p:spPr>
          <a:xfrm>
            <a:off x="6248400" y="690005"/>
            <a:ext cx="5215890" cy="6590905"/>
          </a:xfrm>
        </p:spPr>
        <p:txBody>
          <a:bodyPr wrap="square">
            <a:normAutofit fontScale="40000" lnSpcReduction="20000"/>
          </a:bodyPr>
          <a:lstStyle/>
          <a:p>
            <a:pPr marL="0" indent="0">
              <a:lnSpc>
                <a:spcPct val="120000"/>
              </a:lnSpc>
              <a:buNone/>
            </a:pPr>
            <a:endParaRPr lang="en-US" sz="3600" dirty="0">
              <a:latin typeface="Times New Roman" panose="02020603050405020304" pitchFamily="18" charset="0"/>
              <a:cs typeface="Times New Roman" panose="02020603050405020304" pitchFamily="18" charset="0"/>
            </a:endParaRPr>
          </a:p>
          <a:p>
            <a:pPr marL="0" indent="0">
              <a:lnSpc>
                <a:spcPct val="120000"/>
              </a:lnSpc>
              <a:buNone/>
            </a:pPr>
            <a:endParaRPr lang="en-US" sz="4200" dirty="0">
              <a:latin typeface="Times New Roman" panose="02020603050405020304" pitchFamily="18" charset="0"/>
              <a:cs typeface="Times New Roman" panose="02020603050405020304" pitchFamily="18" charset="0"/>
            </a:endParaRPr>
          </a:p>
          <a:p>
            <a:pPr marL="0" indent="0">
              <a:lnSpc>
                <a:spcPct val="120000"/>
              </a:lnSpc>
              <a:buNone/>
            </a:pPr>
            <a:r>
              <a:rPr lang="en-US" sz="5000" dirty="0">
                <a:latin typeface="Times New Roman" panose="02020603050405020304" pitchFamily="18" charset="0"/>
                <a:cs typeface="Times New Roman" panose="02020603050405020304" pitchFamily="18" charset="0"/>
              </a:rPr>
              <a:t>A wide range of Performance Qualification Standards (PQSs) can be found on the National Prevention </a:t>
            </a:r>
            <a:r>
              <a:rPr lang="en-US" sz="5000" u="sng"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web</a:t>
            </a:r>
            <a:r>
              <a:rPr lang="en-US" sz="5000" u="sng" dirty="0">
                <a:latin typeface="Times New Roman" panose="02020603050405020304" pitchFamily="18" charset="0"/>
                <a:cs typeface="Times New Roman" panose="02020603050405020304" pitchFamily="18" charset="0"/>
              </a:rPr>
              <a:t>site</a:t>
            </a:r>
            <a:r>
              <a:rPr lang="en-US" sz="5000" dirty="0">
                <a:latin typeface="Times New Roman" panose="02020603050405020304" pitchFamily="18" charset="0"/>
                <a:cs typeface="Times New Roman" panose="02020603050405020304" pitchFamily="18" charset="0"/>
              </a:rPr>
              <a:t>. Log-in to browse the various missions, requirements, and PQS workbooks. The website contains valuable materials and presentations for Auxiliary use.</a:t>
            </a:r>
          </a:p>
          <a:p>
            <a:pPr marL="0" indent="0">
              <a:lnSpc>
                <a:spcPct val="120000"/>
              </a:lnSpc>
              <a:buNone/>
            </a:pPr>
            <a:endParaRPr lang="en-US" sz="5000" dirty="0">
              <a:latin typeface="Times New Roman" panose="02020603050405020304" pitchFamily="18" charset="0"/>
              <a:cs typeface="Times New Roman" panose="02020603050405020304" pitchFamily="18" charset="0"/>
            </a:endParaRPr>
          </a:p>
          <a:p>
            <a:pPr marL="0" indent="0">
              <a:lnSpc>
                <a:spcPct val="120000"/>
              </a:lnSpc>
              <a:buNone/>
            </a:pPr>
            <a:r>
              <a:rPr lang="en-US" sz="5000" dirty="0">
                <a:latin typeface="Times New Roman" panose="02020603050405020304" pitchFamily="18" charset="0"/>
                <a:cs typeface="Times New Roman" panose="02020603050405020304" pitchFamily="18" charset="0"/>
              </a:rPr>
              <a:t>Training for these qualifications is arranged through your chain of leadership (COL) in the Marine Safety Branch of the Auxiliary and Active Duty Marine Safety Departments (MSDs) at local Sectors. Upon completion of all required items, the member can provide direct support to the Coast Guard.</a:t>
            </a:r>
            <a:endParaRPr lang="en-US" sz="2000" dirty="0">
              <a:latin typeface="Times New Roman" panose="02020603050405020304" pitchFamily="18" charset="0"/>
              <a:cs typeface="Times New Roman" panose="02020603050405020304" pitchFamily="18" charset="0"/>
            </a:endParaRPr>
          </a:p>
          <a:p>
            <a:pPr marL="0" indent="0">
              <a:lnSpc>
                <a:spcPct val="100000"/>
              </a:lnSpc>
              <a:buNone/>
            </a:pPr>
            <a:r>
              <a:rPr lang="en-US" sz="2000" dirty="0">
                <a:latin typeface="Times New Roman" panose="02020603050405020304" pitchFamily="18" charset="0"/>
                <a:cs typeface="Times New Roman" panose="02020603050405020304" pitchFamily="18" charset="0"/>
              </a:rPr>
              <a:t> </a:t>
            </a:r>
          </a:p>
          <a:p>
            <a:pPr marL="0" indent="0">
              <a:lnSpc>
                <a:spcPct val="110000"/>
              </a:lnSpc>
              <a:buNone/>
            </a:pPr>
            <a:endParaRPr lang="en-US" sz="2000" i="0" strike="noStrike" dirty="0">
              <a:effectLst/>
              <a:latin typeface="Times New Roman" panose="02020603050405020304" pitchFamily="18" charset="0"/>
              <a:cs typeface="Times New Roman" panose="02020603050405020304" pitchFamily="18" charset="0"/>
            </a:endParaRPr>
          </a:p>
          <a:p>
            <a:pPr marL="0" indent="0" algn="ctr">
              <a:buNone/>
            </a:pPr>
            <a:r>
              <a:rPr lang="en-US" sz="2000" i="1" strike="noStrike" dirty="0">
                <a:effectLst/>
                <a:latin typeface="Times New Roman" panose="02020603050405020304" pitchFamily="18" charset="0"/>
                <a:cs typeface="Times New Roman" panose="02020603050405020304" pitchFamily="18" charset="0"/>
              </a:rPr>
              <a:t> </a:t>
            </a:r>
          </a:p>
          <a:p>
            <a:pPr marL="0" indent="0">
              <a:buNone/>
            </a:pPr>
            <a:endParaRPr lang="en-US" dirty="0"/>
          </a:p>
        </p:txBody>
      </p:sp>
      <p:pic>
        <p:nvPicPr>
          <p:cNvPr id="5" name="Picture 4" descr="Logo&#10;&#10;Description automatically generated">
            <a:extLst>
              <a:ext uri="{FF2B5EF4-FFF2-40B4-BE49-F238E27FC236}">
                <a16:creationId xmlns:a16="http://schemas.microsoft.com/office/drawing/2014/main" id="{C60B7A6C-A89A-4A54-B0A3-BFBE23AF4FE9}"/>
              </a:ext>
            </a:extLst>
          </p:cNvPr>
          <p:cNvPicPr>
            <a:picLocks noChangeAspect="1"/>
          </p:cNvPicPr>
          <p:nvPr/>
        </p:nvPicPr>
        <p:blipFill rotWithShape="1">
          <a:blip r:embed="rId3">
            <a:extLst>
              <a:ext uri="{28A0092B-C50C-407E-A947-70E740481C1C}">
                <a14:useLocalDpi xmlns:a14="http://schemas.microsoft.com/office/drawing/2010/main" val="0"/>
              </a:ext>
            </a:extLst>
          </a:blip>
          <a:srcRect b="543"/>
          <a:stretch/>
        </p:blipFill>
        <p:spPr>
          <a:xfrm>
            <a:off x="1085850" y="1597685"/>
            <a:ext cx="4602480" cy="439113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3066359A-CC49-8740-A7DD-8A50A1A888ED}"/>
              </a:ext>
            </a:extLst>
          </p:cNvPr>
          <p:cNvSpPr txBox="1"/>
          <p:nvPr/>
        </p:nvSpPr>
        <p:spPr>
          <a:xfrm>
            <a:off x="948690" y="297180"/>
            <a:ext cx="10172700"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Qualifications in the Prevention Directorate</a:t>
            </a:r>
          </a:p>
        </p:txBody>
      </p:sp>
      <p:sp>
        <p:nvSpPr>
          <p:cNvPr id="2" name="TextBox 1">
            <a:extLst>
              <a:ext uri="{FF2B5EF4-FFF2-40B4-BE49-F238E27FC236}">
                <a16:creationId xmlns:a16="http://schemas.microsoft.com/office/drawing/2014/main" id="{A7A8B9C0-B444-CD43-8377-BF99A6DE6473}"/>
              </a:ext>
            </a:extLst>
          </p:cNvPr>
          <p:cNvSpPr txBox="1"/>
          <p:nvPr/>
        </p:nvSpPr>
        <p:spPr>
          <a:xfrm>
            <a:off x="208345" y="191449"/>
            <a:ext cx="7048982" cy="584775"/>
          </a:xfrm>
          <a:prstGeom prst="rect">
            <a:avLst/>
          </a:prstGeom>
          <a:noFill/>
        </p:spPr>
        <p:txBody>
          <a:bodyPr wrap="square" rtlCol="0">
            <a:spAutoFit/>
          </a:bodyPr>
          <a:lstStyle/>
          <a:p>
            <a:r>
              <a:rPr lang="en-US" sz="1400" dirty="0">
                <a:solidFill>
                  <a:srgbClr val="FF0000"/>
                </a:solidFill>
              </a:rPr>
              <a:t> </a:t>
            </a:r>
            <a:endParaRPr lang="en-US" dirty="0">
              <a:solidFill>
                <a:srgbClr val="FF0000"/>
              </a:solidFill>
            </a:endParaRPr>
          </a:p>
          <a:p>
            <a:endParaRPr lang="en-US" dirty="0"/>
          </a:p>
        </p:txBody>
      </p:sp>
    </p:spTree>
    <p:extLst>
      <p:ext uri="{BB962C8B-B14F-4D97-AF65-F5344CB8AC3E}">
        <p14:creationId xmlns:p14="http://schemas.microsoft.com/office/powerpoint/2010/main" val="279052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227B88-200C-4B47-BEF1-949F34E40051}"/>
              </a:ext>
            </a:extLst>
          </p:cNvPr>
          <p:cNvSpPr>
            <a:spLocks noGrp="1"/>
          </p:cNvSpPr>
          <p:nvPr>
            <p:ph idx="1"/>
          </p:nvPr>
        </p:nvSpPr>
        <p:spPr>
          <a:xfrm>
            <a:off x="6080759" y="538638"/>
            <a:ext cx="5627371" cy="6300787"/>
          </a:xfrm>
        </p:spPr>
        <p:txBody>
          <a:bodyPr>
            <a:normAutofit/>
          </a:bodyPr>
          <a:lstStyle/>
          <a:p>
            <a:pPr marL="0" indent="0">
              <a:buNone/>
            </a:pPr>
            <a:endParaRPr lang="en-US" sz="1800"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en-US" b="1" dirty="0">
                <a:latin typeface="Times New Roman" panose="02020603050405020304" pitchFamily="18" charset="0"/>
                <a:cs typeface="Times New Roman" panose="02020603050405020304" pitchFamily="18" charset="0"/>
              </a:rPr>
              <a:t>Auxiliary-Specific </a:t>
            </a:r>
          </a:p>
          <a:p>
            <a:pPr marL="0" indent="0" algn="ctr">
              <a:lnSpc>
                <a:spcPct val="100000"/>
              </a:lnSpc>
              <a:spcBef>
                <a:spcPts val="0"/>
              </a:spcBef>
              <a:buNone/>
            </a:pPr>
            <a:r>
              <a:rPr lang="en-US" b="1" dirty="0">
                <a:latin typeface="Times New Roman" panose="02020603050405020304" pitchFamily="18" charset="0"/>
                <a:cs typeface="Times New Roman" panose="02020603050405020304" pitchFamily="18" charset="0"/>
              </a:rPr>
              <a:t>Qualifications</a:t>
            </a:r>
            <a:endParaRPr lang="en-US"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AUX-MSAM</a:t>
            </a:r>
            <a:r>
              <a:rPr lang="en-US" sz="2000" dirty="0">
                <a:latin typeface="Times New Roman" panose="02020603050405020304" pitchFamily="18" charset="0"/>
                <a:cs typeface="Times New Roman" panose="02020603050405020304" pitchFamily="18" charset="0"/>
              </a:rPr>
              <a:t> and </a:t>
            </a:r>
            <a:r>
              <a:rPr lang="en-US" sz="20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AUX-MEES</a:t>
            </a:r>
            <a:r>
              <a:rPr lang="en-US" sz="2000" dirty="0">
                <a:latin typeface="Times New Roman" panose="02020603050405020304" pitchFamily="18" charset="0"/>
                <a:cs typeface="Times New Roman" panose="02020603050405020304" pitchFamily="18" charset="0"/>
              </a:rPr>
              <a:t> educate members about the day-to-day workings of the Coast Guard, and the roles of both the Coast Guard and the Auxiliary in pollution prevention and environmental protection, respectively. </a:t>
            </a:r>
          </a:p>
          <a:p>
            <a:pPr marL="0" indent="0">
              <a:lnSpc>
                <a:spcPct val="10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Earning these qualifications provides broad knowledge about the CG and Auxiliary that can be used for presentations to fellow Auxiliary members   at meetings and events, as well as public education.</a:t>
            </a:r>
          </a:p>
          <a:p>
            <a:pPr marL="0" indent="0">
              <a:lnSpc>
                <a:spcPct val="100000"/>
              </a:lnSpc>
              <a:spcBef>
                <a:spcPts val="0"/>
              </a:spcBef>
              <a:buNone/>
            </a:pPr>
            <a:endParaRPr lang="en-US" sz="2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These qualifications are earned by working with qualified  Auxiliary members and the local DIRAUX.</a:t>
            </a:r>
          </a:p>
          <a:p>
            <a:pPr marL="0" indent="0">
              <a:lnSpc>
                <a:spcPct val="100000"/>
              </a:lnSpc>
              <a:spcBef>
                <a:spcPts val="0"/>
              </a:spcBef>
              <a:buNone/>
            </a:pPr>
            <a:endParaRPr lang="en-US" sz="1800" dirty="0">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DC388A2D-464A-473F-A144-204F8FCA3D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544" y="538638"/>
            <a:ext cx="3177541" cy="29489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7A261B4-DBFC-0342-9958-F3D37B33AE02}"/>
              </a:ext>
            </a:extLst>
          </p:cNvPr>
          <p:cNvSpPr txBox="1"/>
          <p:nvPr/>
        </p:nvSpPr>
        <p:spPr>
          <a:xfrm>
            <a:off x="468630" y="3653315"/>
            <a:ext cx="5627370" cy="2954655"/>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Marine Safety </a:t>
            </a:r>
          </a:p>
          <a:p>
            <a:pPr algn="ctr"/>
            <a:r>
              <a:rPr lang="en-US" sz="2800" b="1" dirty="0">
                <a:latin typeface="Times New Roman" panose="02020603050405020304" pitchFamily="18" charset="0"/>
                <a:cs typeface="Times New Roman" panose="02020603050405020304" pitchFamily="18" charset="0"/>
              </a:rPr>
              <a:t>Administrative Management </a:t>
            </a:r>
          </a:p>
          <a:p>
            <a:pPr algn="ctr"/>
            <a:r>
              <a:rPr lang="en-US" sz="2800" b="1" dirty="0">
                <a:latin typeface="Times New Roman" panose="02020603050405020304" pitchFamily="18" charset="0"/>
                <a:cs typeface="Times New Roman" panose="02020603050405020304" pitchFamily="18" charset="0"/>
              </a:rPr>
              <a:t>(AUX-MSAM)</a:t>
            </a:r>
          </a:p>
          <a:p>
            <a:pPr algn="ctr"/>
            <a:endParaRPr lang="en-US" sz="28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Prevention Outreach </a:t>
            </a:r>
          </a:p>
          <a:p>
            <a:pPr algn="ctr"/>
            <a:r>
              <a:rPr lang="en-US" sz="2800" b="1" dirty="0">
                <a:latin typeface="Times New Roman" panose="02020603050405020304" pitchFamily="18" charset="0"/>
                <a:cs typeface="Times New Roman" panose="02020603050405020304" pitchFamily="18" charset="0"/>
              </a:rPr>
              <a:t>(AUX-MEES)</a:t>
            </a:r>
          </a:p>
          <a:p>
            <a:endParaRPr lang="en-US" dirty="0"/>
          </a:p>
        </p:txBody>
      </p:sp>
    </p:spTree>
    <p:extLst>
      <p:ext uri="{BB962C8B-B14F-4D97-AF65-F5344CB8AC3E}">
        <p14:creationId xmlns:p14="http://schemas.microsoft.com/office/powerpoint/2010/main" val="1652368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1160</Words>
  <Application>Microsoft Office PowerPoint</Application>
  <PresentationFormat>Widescreen</PresentationFormat>
  <Paragraphs>135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cole</dc:creator>
  <cp:lastModifiedBy>kim cole</cp:lastModifiedBy>
  <cp:revision>154</cp:revision>
  <cp:lastPrinted>2022-01-26T17:42:39Z</cp:lastPrinted>
  <dcterms:created xsi:type="dcterms:W3CDTF">2022-01-06T00:02:50Z</dcterms:created>
  <dcterms:modified xsi:type="dcterms:W3CDTF">2022-01-27T01:01:34Z</dcterms:modified>
</cp:coreProperties>
</file>